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sldIdLst>
    <p:sldId id="473" r:id="rId2"/>
    <p:sldId id="313" r:id="rId3"/>
    <p:sldId id="377" r:id="rId4"/>
    <p:sldId id="378" r:id="rId5"/>
    <p:sldId id="376" r:id="rId6"/>
    <p:sldId id="363" r:id="rId7"/>
    <p:sldId id="394" r:id="rId8"/>
    <p:sldId id="393" r:id="rId9"/>
    <p:sldId id="395" r:id="rId10"/>
    <p:sldId id="396" r:id="rId11"/>
    <p:sldId id="397" r:id="rId12"/>
    <p:sldId id="398" r:id="rId13"/>
    <p:sldId id="399" r:id="rId14"/>
    <p:sldId id="400" r:id="rId15"/>
    <p:sldId id="401" r:id="rId16"/>
    <p:sldId id="402" r:id="rId17"/>
    <p:sldId id="403" r:id="rId18"/>
    <p:sldId id="405" r:id="rId19"/>
    <p:sldId id="406" r:id="rId20"/>
    <p:sldId id="407" r:id="rId21"/>
    <p:sldId id="408" r:id="rId22"/>
    <p:sldId id="409" r:id="rId23"/>
    <p:sldId id="410" r:id="rId24"/>
    <p:sldId id="411" r:id="rId25"/>
    <p:sldId id="471" r:id="rId26"/>
    <p:sldId id="413" r:id="rId27"/>
    <p:sldId id="379" r:id="rId28"/>
    <p:sldId id="384" r:id="rId29"/>
    <p:sldId id="382" r:id="rId30"/>
    <p:sldId id="385" r:id="rId31"/>
    <p:sldId id="386" r:id="rId32"/>
    <p:sldId id="387" r:id="rId33"/>
    <p:sldId id="383"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27" r:id="rId47"/>
    <p:sldId id="293" r:id="rId48"/>
    <p:sldId id="294" r:id="rId49"/>
    <p:sldId id="295" r:id="rId50"/>
    <p:sldId id="296" r:id="rId51"/>
    <p:sldId id="432" r:id="rId52"/>
    <p:sldId id="433" r:id="rId53"/>
    <p:sldId id="434" r:id="rId54"/>
    <p:sldId id="435" r:id="rId55"/>
    <p:sldId id="470" r:id="rId56"/>
    <p:sldId id="436" r:id="rId57"/>
    <p:sldId id="437" r:id="rId58"/>
    <p:sldId id="438" r:id="rId59"/>
    <p:sldId id="439" r:id="rId60"/>
    <p:sldId id="440" r:id="rId61"/>
    <p:sldId id="441" r:id="rId62"/>
    <p:sldId id="443" r:id="rId63"/>
    <p:sldId id="442" r:id="rId64"/>
    <p:sldId id="444" r:id="rId65"/>
    <p:sldId id="327" r:id="rId66"/>
    <p:sldId id="369" r:id="rId67"/>
    <p:sldId id="449" r:id="rId68"/>
    <p:sldId id="450" r:id="rId69"/>
    <p:sldId id="451" r:id="rId70"/>
    <p:sldId id="366" r:id="rId71"/>
    <p:sldId id="453" r:id="rId72"/>
    <p:sldId id="370" r:id="rId73"/>
    <p:sldId id="455" r:id="rId74"/>
    <p:sldId id="330" r:id="rId75"/>
    <p:sldId id="331" r:id="rId76"/>
    <p:sldId id="332" r:id="rId77"/>
    <p:sldId id="333" r:id="rId78"/>
    <p:sldId id="334" r:id="rId79"/>
    <p:sldId id="388" r:id="rId80"/>
    <p:sldId id="389" r:id="rId81"/>
    <p:sldId id="390" r:id="rId82"/>
    <p:sldId id="391" r:id="rId83"/>
    <p:sldId id="392" r:id="rId84"/>
    <p:sldId id="336" r:id="rId85"/>
    <p:sldId id="467" r:id="rId86"/>
    <p:sldId id="468" r:id="rId87"/>
    <p:sldId id="469" r:id="rId88"/>
    <p:sldId id="338" r:id="rId89"/>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0" userDrawn="1">
          <p15:clr>
            <a:srgbClr val="A4A3A4"/>
          </p15:clr>
        </p15:guide>
        <p15:guide id="2" pos="5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EEA"/>
    <a:srgbClr val="DFE9F1"/>
    <a:srgbClr val="C7C2C3"/>
    <a:srgbClr val="A4C1D9"/>
    <a:srgbClr val="C1B5B2"/>
    <a:srgbClr val="A1B1BF"/>
    <a:srgbClr val="DE9D77"/>
    <a:srgbClr val="C0825D"/>
    <a:srgbClr val="C36E3B"/>
    <a:srgbClr val="C88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6" autoAdjust="0"/>
    <p:restoredTop sz="94660"/>
  </p:normalViewPr>
  <p:slideViewPr>
    <p:cSldViewPr snapToGrid="0" showGuides="1">
      <p:cViewPr varScale="1">
        <p:scale>
          <a:sx n="107" d="100"/>
          <a:sy n="107" d="100"/>
        </p:scale>
        <p:origin x="852" y="102"/>
      </p:cViewPr>
      <p:guideLst>
        <p:guide orient="horz" pos="3770"/>
        <p:guide pos="506"/>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Licenciatura</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Hoja1!$A$2:$A$6</c:f>
              <c:strCache>
                <c:ptCount val="5"/>
                <c:pt idx="0">
                  <c:v>Azcapotzalco</c:v>
                </c:pt>
                <c:pt idx="1">
                  <c:v>Iztapalapa</c:v>
                </c:pt>
                <c:pt idx="2">
                  <c:v>Xochimilco</c:v>
                </c:pt>
                <c:pt idx="3">
                  <c:v>Cuajimalpa</c:v>
                </c:pt>
                <c:pt idx="4">
                  <c:v>Lerma</c:v>
                </c:pt>
              </c:strCache>
            </c:strRef>
          </c:cat>
          <c:val>
            <c:numRef>
              <c:f>Hoja1!$B$2:$B$6</c:f>
              <c:numCache>
                <c:formatCode>#,##0</c:formatCode>
                <c:ptCount val="5"/>
                <c:pt idx="0">
                  <c:v>14525</c:v>
                </c:pt>
                <c:pt idx="1">
                  <c:v>13154</c:v>
                </c:pt>
                <c:pt idx="2">
                  <c:v>14099</c:v>
                </c:pt>
                <c:pt idx="3">
                  <c:v>2691</c:v>
                </c:pt>
                <c:pt idx="4">
                  <c:v>738</c:v>
                </c:pt>
              </c:numCache>
            </c:numRef>
          </c:val>
          <c:extLst>
            <c:ext xmlns:c16="http://schemas.microsoft.com/office/drawing/2014/chart" uri="{C3380CC4-5D6E-409C-BE32-E72D297353CC}">
              <c16:uniqueId val="{00000000-CB41-4FD2-886B-CF12BE0C486D}"/>
            </c:ext>
          </c:extLst>
        </c:ser>
        <c:ser>
          <c:idx val="1"/>
          <c:order val="1"/>
          <c:tx>
            <c:strRef>
              <c:f>Hoja1!$C$1</c:f>
              <c:strCache>
                <c:ptCount val="1"/>
                <c:pt idx="0">
                  <c:v>Posgrado</c:v>
                </c:pt>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1-CB41-4FD2-886B-CF12BE0C48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lumMod val="8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Hoja1!$A$2:$A$6</c:f>
              <c:strCache>
                <c:ptCount val="5"/>
                <c:pt idx="0">
                  <c:v>Azcapotzalco</c:v>
                </c:pt>
                <c:pt idx="1">
                  <c:v>Iztapalapa</c:v>
                </c:pt>
                <c:pt idx="2">
                  <c:v>Xochimilco</c:v>
                </c:pt>
                <c:pt idx="3">
                  <c:v>Cuajimalpa</c:v>
                </c:pt>
                <c:pt idx="4">
                  <c:v>Lerma</c:v>
                </c:pt>
              </c:strCache>
            </c:strRef>
          </c:cat>
          <c:val>
            <c:numRef>
              <c:f>Hoja1!$C$2:$C$6</c:f>
              <c:numCache>
                <c:formatCode>#,##0</c:formatCode>
                <c:ptCount val="5"/>
                <c:pt idx="0">
                  <c:v>637</c:v>
                </c:pt>
                <c:pt idx="1">
                  <c:v>1520</c:v>
                </c:pt>
                <c:pt idx="2">
                  <c:v>812</c:v>
                </c:pt>
                <c:pt idx="3">
                  <c:v>209</c:v>
                </c:pt>
                <c:pt idx="4">
                  <c:v>0</c:v>
                </c:pt>
              </c:numCache>
            </c:numRef>
          </c:val>
          <c:extLst>
            <c:ext xmlns:c16="http://schemas.microsoft.com/office/drawing/2014/chart" uri="{C3380CC4-5D6E-409C-BE32-E72D297353CC}">
              <c16:uniqueId val="{00000002-CB41-4FD2-886B-CF12BE0C486D}"/>
            </c:ext>
          </c:extLst>
        </c:ser>
        <c:dLbls>
          <c:showLegendKey val="0"/>
          <c:showVal val="0"/>
          <c:showCatName val="0"/>
          <c:showSerName val="0"/>
          <c:showPercent val="0"/>
          <c:showBubbleSize val="0"/>
        </c:dLbls>
        <c:gapWidth val="100"/>
        <c:overlap val="-24"/>
        <c:axId val="200851728"/>
        <c:axId val="200856576"/>
      </c:barChart>
      <c:catAx>
        <c:axId val="20085172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s-MX"/>
          </a:p>
        </c:txPr>
        <c:crossAx val="200856576"/>
        <c:crosses val="autoZero"/>
        <c:auto val="1"/>
        <c:lblAlgn val="ctr"/>
        <c:lblOffset val="100"/>
        <c:noMultiLvlLbl val="0"/>
      </c:catAx>
      <c:valAx>
        <c:axId val="200856576"/>
        <c:scaling>
          <c:orientation val="minMax"/>
        </c:scaling>
        <c:delete val="1"/>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crossAx val="200851728"/>
        <c:crosses val="autoZero"/>
        <c:crossBetween val="between"/>
      </c:valAx>
      <c:spPr>
        <a:noFill/>
        <a:ln>
          <a:noFill/>
        </a:ln>
        <a:effectLst/>
      </c:spPr>
    </c:plotArea>
    <c:legend>
      <c:legendPos val="b"/>
      <c:layout>
        <c:manualLayout>
          <c:xMode val="edge"/>
          <c:yMode val="edge"/>
          <c:x val="0.19283274209572501"/>
          <c:y val="0.89357244737583197"/>
          <c:w val="0.619350450696036"/>
          <c:h val="9.299335277426770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s-MX"/>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51148584112898E-2"/>
          <c:y val="7.0941073713716996E-2"/>
          <c:w val="0.81566734122501505"/>
          <c:h val="0.58303304828258595"/>
        </c:manualLayout>
      </c:layout>
      <c:barChart>
        <c:barDir val="bar"/>
        <c:grouping val="percentStacked"/>
        <c:varyColors val="0"/>
        <c:ser>
          <c:idx val="0"/>
          <c:order val="0"/>
          <c:tx>
            <c:strRef>
              <c:f>Hoja1!$B$1</c:f>
              <c:strCache>
                <c:ptCount val="1"/>
                <c:pt idx="0">
                  <c:v>Licenciatura</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0-5EC3-4534-B498-026C24CF445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Hoja1!$A$2</c:f>
              <c:strCache>
                <c:ptCount val="1"/>
                <c:pt idx="0">
                  <c:v>becas pagadas</c:v>
                </c:pt>
              </c:strCache>
            </c:strRef>
          </c:cat>
          <c:val>
            <c:numRef>
              <c:f>Hoja1!$B$2</c:f>
              <c:numCache>
                <c:formatCode>0.00%</c:formatCode>
                <c:ptCount val="1"/>
                <c:pt idx="0">
                  <c:v>0.97</c:v>
                </c:pt>
              </c:numCache>
            </c:numRef>
          </c:val>
          <c:extLst>
            <c:ext xmlns:c16="http://schemas.microsoft.com/office/drawing/2014/chart" uri="{C3380CC4-5D6E-409C-BE32-E72D297353CC}">
              <c16:uniqueId val="{00000001-5EC3-4534-B498-026C24CF4457}"/>
            </c:ext>
          </c:extLst>
        </c:ser>
        <c:ser>
          <c:idx val="1"/>
          <c:order val="1"/>
          <c:tx>
            <c:strRef>
              <c:f>Hoja1!$C$1</c:f>
              <c:strCache>
                <c:ptCount val="1"/>
                <c:pt idx="0">
                  <c:v>Posgrado</c:v>
                </c:pt>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dLbl>
              <c:idx val="0"/>
              <c:layout>
                <c:manualLayout>
                  <c:x val="-1.055252435909E-2"/>
                  <c:y val="-0.17412809002457799"/>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C3-4534-B498-026C24CF445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Hoja1!$A$2</c:f>
              <c:strCache>
                <c:ptCount val="1"/>
                <c:pt idx="0">
                  <c:v>becas pagadas</c:v>
                </c:pt>
              </c:strCache>
            </c:strRef>
          </c:cat>
          <c:val>
            <c:numRef>
              <c:f>Hoja1!$C$2</c:f>
              <c:numCache>
                <c:formatCode>0.00%</c:formatCode>
                <c:ptCount val="1"/>
                <c:pt idx="0">
                  <c:v>2.9000000000000001E-2</c:v>
                </c:pt>
              </c:numCache>
            </c:numRef>
          </c:val>
          <c:extLst>
            <c:ext xmlns:c16="http://schemas.microsoft.com/office/drawing/2014/chart" uri="{C3380CC4-5D6E-409C-BE32-E72D297353CC}">
              <c16:uniqueId val="{00000003-5EC3-4534-B498-026C24CF4457}"/>
            </c:ext>
          </c:extLst>
        </c:ser>
        <c:ser>
          <c:idx val="2"/>
          <c:order val="2"/>
          <c:tx>
            <c:strRef>
              <c:f>Hoja1!$D$1</c:f>
              <c:strCache>
                <c:ptCount val="1"/>
                <c:pt idx="0">
                  <c:v>Académicos</c:v>
                </c:pt>
              </c:strCache>
            </c:strRef>
          </c:tx>
          <c:spPr>
            <a:solidFill>
              <a:srgbClr val="FFFF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dLbl>
              <c:idx val="0"/>
              <c:layout>
                <c:manualLayout>
                  <c:x val="5.0441897343879799E-2"/>
                  <c:y val="1.28983770388576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C3-4534-B498-026C24CF445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Hoja1!$A$2</c:f>
              <c:strCache>
                <c:ptCount val="1"/>
                <c:pt idx="0">
                  <c:v>becas pagadas</c:v>
                </c:pt>
              </c:strCache>
            </c:strRef>
          </c:cat>
          <c:val>
            <c:numRef>
              <c:f>Hoja1!$D$2</c:f>
              <c:numCache>
                <c:formatCode>0.00%</c:formatCode>
                <c:ptCount val="1"/>
                <c:pt idx="0">
                  <c:v>1E-3</c:v>
                </c:pt>
              </c:numCache>
            </c:numRef>
          </c:val>
          <c:extLst>
            <c:ext xmlns:c16="http://schemas.microsoft.com/office/drawing/2014/chart" uri="{C3380CC4-5D6E-409C-BE32-E72D297353CC}">
              <c16:uniqueId val="{00000005-5EC3-4534-B498-026C24CF4457}"/>
            </c:ext>
          </c:extLst>
        </c:ser>
        <c:dLbls>
          <c:showLegendKey val="0"/>
          <c:showVal val="0"/>
          <c:showCatName val="0"/>
          <c:showSerName val="0"/>
          <c:showPercent val="0"/>
          <c:showBubbleSize val="0"/>
        </c:dLbls>
        <c:gapWidth val="150"/>
        <c:overlap val="100"/>
        <c:axId val="197297296"/>
        <c:axId val="197302768"/>
      </c:barChart>
      <c:catAx>
        <c:axId val="197297296"/>
        <c:scaling>
          <c:orientation val="minMax"/>
        </c:scaling>
        <c:delete val="1"/>
        <c:axPos val="l"/>
        <c:numFmt formatCode="General" sourceLinked="1"/>
        <c:majorTickMark val="none"/>
        <c:minorTickMark val="none"/>
        <c:tickLblPos val="none"/>
        <c:crossAx val="197302768"/>
        <c:crosses val="autoZero"/>
        <c:auto val="1"/>
        <c:lblAlgn val="ctr"/>
        <c:lblOffset val="100"/>
        <c:noMultiLvlLbl val="0"/>
      </c:catAx>
      <c:valAx>
        <c:axId val="197302768"/>
        <c:scaling>
          <c:orientation val="minMax"/>
          <c:min val="0"/>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crossAx val="197297296"/>
        <c:crosses val="autoZero"/>
        <c:crossBetween val="between"/>
      </c:valAx>
      <c:spPr>
        <a:noFill/>
        <a:ln>
          <a:noFill/>
        </a:ln>
        <a:effectLst/>
      </c:spPr>
    </c:plotArea>
    <c:legend>
      <c:legendPos val="b"/>
      <c:layout>
        <c:manualLayout>
          <c:xMode val="edge"/>
          <c:yMode val="edge"/>
          <c:x val="5.7006689220264001E-2"/>
          <c:y val="0.86610875261522202"/>
          <c:w val="0.86224323402466196"/>
          <c:h val="0.127442058865349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9504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34738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8920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8197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45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90452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71685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2422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1967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9025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7630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0965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3258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944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183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0511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bg2"/>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704126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image" Target="../media/image4.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40.xml"/><Relationship Id="rId5" Type="http://schemas.openxmlformats.org/officeDocument/2006/relationships/image" Target="../media/image4.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slide" Target="slide4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chart" Target="../charts/chart1.xml"/><Relationship Id="rId10" Type="http://schemas.openxmlformats.org/officeDocument/2006/relationships/slide" Target="slide56.xml"/><Relationship Id="rId4" Type="http://schemas.openxmlformats.org/officeDocument/2006/relationships/image" Target="../media/image3.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slide" Target="slide6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5.xml"/><Relationship Id="rId4" Type="http://schemas.openxmlformats.org/officeDocument/2006/relationships/image" Target="../media/image3.png"/><Relationship Id="rId9" Type="http://schemas.openxmlformats.org/officeDocument/2006/relationships/slide" Target="slide6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slide" Target="slide6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5.xml"/><Relationship Id="rId4" Type="http://schemas.openxmlformats.org/officeDocument/2006/relationships/image" Target="../media/image3.png"/><Relationship Id="rId9" Type="http://schemas.openxmlformats.org/officeDocument/2006/relationships/slide" Target="slide6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65.xml"/><Relationship Id="rId5" Type="http://schemas.openxmlformats.org/officeDocument/2006/relationships/image" Target="../media/image4.png"/><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66.xml"/><Relationship Id="rId5" Type="http://schemas.openxmlformats.org/officeDocument/2006/relationships/image" Target="../media/image4.png"/><Relationship Id="rId10" Type="http://schemas.openxmlformats.org/officeDocument/2006/relationships/slide" Target="slide72.xml"/><Relationship Id="rId4" Type="http://schemas.openxmlformats.org/officeDocument/2006/relationships/slide" Target="slide5.xml"/><Relationship Id="rId9" Type="http://schemas.openxmlformats.org/officeDocument/2006/relationships/slide" Target="slide7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74.xml"/><Relationship Id="rId5" Type="http://schemas.openxmlformats.org/officeDocument/2006/relationships/image" Target="../media/image4.png"/><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5.xml"/></Relationships>
</file>

<file path=ppt/slides/_rels/slide23.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image" Target="../media/image3.png"/><Relationship Id="rId7" Type="http://schemas.openxmlformats.org/officeDocument/2006/relationships/slide" Target="slide8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83.xml"/><Relationship Id="rId11"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slide" Target="slide5.xml"/><Relationship Id="rId4" Type="http://schemas.openxmlformats.org/officeDocument/2006/relationships/slide" Target="slide79.xml"/><Relationship Id="rId9" Type="http://schemas.openxmlformats.org/officeDocument/2006/relationships/slide" Target="slide82.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slide" Target="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s://www.azc.uam.mx/agenda.php?id=7038&amp;fecha=26-10-2017&amp;t=4&amp;div=1" TargetMode="External"/><Relationship Id="rId13" Type="http://schemas.openxmlformats.org/officeDocument/2006/relationships/hyperlink" Target="http://www.uam.mx/comunicaciencia/conferencias/index.html" TargetMode="External"/><Relationship Id="rId3" Type="http://schemas.openxmlformats.org/officeDocument/2006/relationships/image" Target="../media/image3.png"/><Relationship Id="rId7" Type="http://schemas.openxmlformats.org/officeDocument/2006/relationships/hyperlink" Target="http://www.cua.uam.mx/events/ciclo-de-conferencias-de-desarrollo-profesional-insercion-laboral-y-emprendedurismo" TargetMode="External"/><Relationship Id="rId12" Type="http://schemas.openxmlformats.org/officeDocument/2006/relationships/hyperlink" Target="http://www.comecso.com/eventos/ciclo-ecos-de-castoriadi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comunicacionsocial.uam.mx/boletinesuam/520-17.html" TargetMode="External"/><Relationship Id="rId11" Type="http://schemas.openxmlformats.org/officeDocument/2006/relationships/hyperlink" Target="http://www.feriacienciasuami.com/lunes/index.html" TargetMode="External"/><Relationship Id="rId5" Type="http://schemas.openxmlformats.org/officeDocument/2006/relationships/image" Target="../media/image4.png"/><Relationship Id="rId15" Type="http://schemas.openxmlformats.org/officeDocument/2006/relationships/hyperlink" Target="http://www.uam.mx/semanario/xxiv_09/22/" TargetMode="External"/><Relationship Id="rId10" Type="http://schemas.openxmlformats.org/officeDocument/2006/relationships/hyperlink" Target="http://cua.uam.mx/events/ciclo-de-conferencias-la-hfg-de--ulm-y-tomas-maldonado-dia-1" TargetMode="External"/><Relationship Id="rId4" Type="http://schemas.openxmlformats.org/officeDocument/2006/relationships/slide" Target="slide5.xml"/><Relationship Id="rId9" Type="http://schemas.openxmlformats.org/officeDocument/2006/relationships/hyperlink" Target="http://cbi.azc.uam.mx/es/CBI/Ciencia_Universo" TargetMode="External"/><Relationship Id="rId14" Type="http://schemas.openxmlformats.org/officeDocument/2006/relationships/hyperlink" Target="http://www.feriacienciasuami.com/sabado/index.html" TargetMode="External"/></Relationships>
</file>

<file path=ppt/slides/_rels/slide26.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85.xml"/><Relationship Id="rId5" Type="http://schemas.openxmlformats.org/officeDocument/2006/relationships/image" Target="../media/image4.png"/><Relationship Id="rId10" Type="http://schemas.openxmlformats.org/officeDocument/2006/relationships/slide" Target="slide87.xml"/><Relationship Id="rId4" Type="http://schemas.openxmlformats.org/officeDocument/2006/relationships/slide" Target="slide5.xml"/><Relationship Id="rId9" Type="http://schemas.openxmlformats.org/officeDocument/2006/relationships/slide" Target="slide8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3.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3.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3.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3.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image" Target="../media/image24.emf"/></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image" Target="../media/image25.emf"/></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image" Target="../media/image27.emf"/></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image" Target="../media/image28.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emf"/><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emf"/><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emf"/><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2.xml"/><Relationship Id="rId3" Type="http://schemas.openxmlformats.org/officeDocument/2006/relationships/slide" Target="slide10.xml"/><Relationship Id="rId7" Type="http://schemas.openxmlformats.org/officeDocument/2006/relationships/slide" Target="slide15.xml"/><Relationship Id="rId12" Type="http://schemas.openxmlformats.org/officeDocument/2006/relationships/slide" Target="slide21.xml"/><Relationship Id="rId2" Type="http://schemas.openxmlformats.org/officeDocument/2006/relationships/slide" Target="slide6.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20.xml"/><Relationship Id="rId5" Type="http://schemas.openxmlformats.org/officeDocument/2006/relationships/slide" Target="slide13.xml"/><Relationship Id="rId15" Type="http://schemas.openxmlformats.org/officeDocument/2006/relationships/image" Target="../media/image1.png"/><Relationship Id="rId10" Type="http://schemas.openxmlformats.org/officeDocument/2006/relationships/slide" Target="slide19.xml"/><Relationship Id="rId4" Type="http://schemas.openxmlformats.org/officeDocument/2006/relationships/slide" Target="slide12.xml"/><Relationship Id="rId9" Type="http://schemas.openxmlformats.org/officeDocument/2006/relationships/slide" Target="slide18.xml"/><Relationship Id="rId14" Type="http://schemas.openxmlformats.org/officeDocument/2006/relationships/slide" Target="slide26.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emf"/><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image" Target="../media/image43.emf"/></Relationships>
</file>

<file path=ppt/slides/_rels/slide5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slide" Target="slide13.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6.emf"/><Relationship Id="rId4" Type="http://schemas.openxmlformats.org/officeDocument/2006/relationships/slide" Target="slide13.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7.emf"/><Relationship Id="rId4" Type="http://schemas.openxmlformats.org/officeDocument/2006/relationships/slide" Target="slide13.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8.emf"/><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image" Target="../media/image50.emf"/></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image" Target="../media/image51.emf"/></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image" Target="../media/image52.emf"/></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image" Target="../media/image53.emf"/></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emf"/><Relationship Id="rId1" Type="http://schemas.openxmlformats.org/officeDocument/2006/relationships/slideLayout" Target="../slideLayouts/slideLayout7.xml"/><Relationship Id="rId5" Type="http://schemas.openxmlformats.org/officeDocument/2006/relationships/slide" Target="slide17.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emf"/><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image" Target="../media/image56.png"/></Relationships>
</file>

<file path=ppt/slides/_rels/slide6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8.xml"/><Relationship Id="rId7" Type="http://schemas.openxmlformats.org/officeDocument/2006/relationships/slide" Target="slide31.xml"/><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30.xml"/><Relationship Id="rId11" Type="http://schemas.openxmlformats.org/officeDocument/2006/relationships/slide" Target="slide5.xml"/><Relationship Id="rId5" Type="http://schemas.openxmlformats.org/officeDocument/2006/relationships/slide" Target="slide29.xml"/><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slide" Target="slide33.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emf"/><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1.emf"/><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image" Target="../media/image3.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image" Target="../media/image3.pn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image" Target="../media/image3.png"/><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image" Target="../media/image3.png"/><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image" Target="../media/image3.png"/><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5.xml"/></Relationships>
</file>

<file path=ppt/slides/_rels/slide80.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5.emf"/><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3.png"/><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3.png"/><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3.png"/><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3.png"/><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9.emf"/><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80.emf"/></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81.emf"/></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82.emf"/></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Conector recto 5"/>
          <p:cNvCxnSpPr/>
          <p:nvPr/>
        </p:nvCxnSpPr>
        <p:spPr>
          <a:xfrm flipV="1">
            <a:off x="569343" y="6561138"/>
            <a:ext cx="8600536" cy="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687" y="743144"/>
            <a:ext cx="4779331" cy="1081014"/>
          </a:xfrm>
          <a:prstGeom prst="rect">
            <a:avLst/>
          </a:prstGeom>
        </p:spPr>
      </p:pic>
      <p:sp>
        <p:nvSpPr>
          <p:cNvPr id="9" name="Título 1"/>
          <p:cNvSpPr txBox="1">
            <a:spLocks/>
          </p:cNvSpPr>
          <p:nvPr/>
        </p:nvSpPr>
        <p:spPr>
          <a:xfrm>
            <a:off x="2641127" y="2599308"/>
            <a:ext cx="6467013" cy="666276"/>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x-none" sz="3500" cap="none" dirty="0">
                <a:latin typeface="Arial" panose="020B0604020202020204" pitchFamily="34" charset="0"/>
                <a:cs typeface="Arial" panose="020B0604020202020204" pitchFamily="34" charset="0"/>
              </a:rPr>
              <a:t>AGENDA </a:t>
            </a:r>
            <a:r>
              <a:rPr lang="x-none" sz="3500" cap="none">
                <a:latin typeface="Arial" panose="020B0604020202020204" pitchFamily="34" charset="0"/>
                <a:cs typeface="Arial" panose="020B0604020202020204" pitchFamily="34" charset="0"/>
              </a:rPr>
              <a:t>ESTADÍSTICA</a:t>
            </a:r>
            <a:r>
              <a:rPr lang="es-MX" sz="3500" cap="none" dirty="0">
                <a:latin typeface="Arial" panose="020B0604020202020204" pitchFamily="34" charset="0"/>
                <a:cs typeface="Arial" panose="020B0604020202020204" pitchFamily="34" charset="0"/>
              </a:rPr>
              <a:t> UAM</a:t>
            </a:r>
            <a:br>
              <a:rPr lang="es-MX" sz="3500" cap="none" dirty="0">
                <a:latin typeface="Arial" panose="020B0604020202020204" pitchFamily="34" charset="0"/>
                <a:cs typeface="Arial" panose="020B0604020202020204" pitchFamily="34" charset="0"/>
              </a:rPr>
            </a:br>
            <a:r>
              <a:rPr lang="es-MX" sz="3500" cap="none" dirty="0">
                <a:latin typeface="Arial" panose="020B0604020202020204" pitchFamily="34" charset="0"/>
                <a:cs typeface="Arial" panose="020B0604020202020204" pitchFamily="34" charset="0"/>
              </a:rPr>
              <a:t>Fortalezas acad</a:t>
            </a:r>
            <a:r>
              <a:rPr lang="es-ES" sz="3500" cap="none" dirty="0" err="1">
                <a:latin typeface="Arial" panose="020B0604020202020204" pitchFamily="34" charset="0"/>
                <a:cs typeface="Arial" panose="020B0604020202020204" pitchFamily="34" charset="0"/>
              </a:rPr>
              <a:t>émicas</a:t>
            </a:r>
            <a:endParaRPr lang="x-none" sz="3500" cap="none" dirty="0">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1907E7CB-93EB-48FD-AD17-C9B0AF6817B0}"/>
              </a:ext>
            </a:extLst>
          </p:cNvPr>
          <p:cNvSpPr txBox="1">
            <a:spLocks/>
          </p:cNvSpPr>
          <p:nvPr/>
        </p:nvSpPr>
        <p:spPr>
          <a:xfrm>
            <a:off x="6613059" y="3275109"/>
            <a:ext cx="2569414" cy="55435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x-none" sz="3200" cap="none" dirty="0">
                <a:solidFill>
                  <a:schemeClr val="accent2">
                    <a:lumMod val="75000"/>
                  </a:schemeClr>
                </a:solidFill>
                <a:latin typeface="Arial" panose="020B0604020202020204" pitchFamily="34" charset="0"/>
                <a:cs typeface="Arial" panose="020B0604020202020204" pitchFamily="34" charset="0"/>
              </a:rPr>
              <a:t>Otoño 2017</a:t>
            </a:r>
            <a:endParaRPr lang="es-MX" sz="3200" cap="none" dirty="0">
              <a:solidFill>
                <a:schemeClr val="accent2">
                  <a:lumMod val="75000"/>
                </a:schemeClr>
              </a:solidFill>
              <a:latin typeface="Arial" panose="020B0604020202020204" pitchFamily="34" charset="0"/>
              <a:cs typeface="Arial" panose="020B0604020202020204" pitchFamily="34" charset="0"/>
            </a:endParaRP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15709" y="3288716"/>
            <a:ext cx="2796176" cy="2771487"/>
          </a:xfrm>
          <a:prstGeom prst="rect">
            <a:avLst/>
          </a:prstGeom>
          <a:noFill/>
          <a:ln>
            <a:noFill/>
          </a:ln>
          <a:effectLst>
            <a:outerShdw dist="35921" dir="2700000" algn="ctr" rotWithShape="0">
              <a:schemeClr val="bg1">
                <a:alpha val="98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ítulo 3"/>
          <p:cNvSpPr txBox="1">
            <a:spLocks/>
          </p:cNvSpPr>
          <p:nvPr/>
        </p:nvSpPr>
        <p:spPr>
          <a:xfrm>
            <a:off x="3320879" y="6145968"/>
            <a:ext cx="4359617" cy="243641"/>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x-none" sz="1400" i="1" dirty="0">
                <a:solidFill>
                  <a:schemeClr val="tx1"/>
                </a:solidFill>
                <a:latin typeface="Arial" panose="020B0604020202020204" pitchFamily="34" charset="0"/>
                <a:cs typeface="Arial" panose="020B0604020202020204" pitchFamily="34" charset="0"/>
              </a:rPr>
              <a:t>Coordinación General de Información Institucional</a:t>
            </a:r>
          </a:p>
        </p:txBody>
      </p:sp>
    </p:spTree>
    <p:extLst>
      <p:ext uri="{BB962C8B-B14F-4D97-AF65-F5344CB8AC3E}">
        <p14:creationId xmlns:p14="http://schemas.microsoft.com/office/powerpoint/2010/main" val="4011523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p:cNvSpPr txBox="1"/>
          <p:nvPr/>
        </p:nvSpPr>
        <p:spPr>
          <a:xfrm>
            <a:off x="1363313" y="2257246"/>
            <a:ext cx="4989862" cy="1754326"/>
          </a:xfrm>
          <a:prstGeom prst="rect">
            <a:avLst/>
          </a:prstGeom>
          <a:noFill/>
        </p:spPr>
        <p:txBody>
          <a:bodyPr wrap="square" rtlCol="0">
            <a:spAutoFit/>
          </a:bodyPr>
          <a:lstStyle/>
          <a:p>
            <a:pPr>
              <a:lnSpc>
                <a:spcPct val="150000"/>
              </a:lnSpc>
              <a:defRPr/>
            </a:pPr>
            <a:r>
              <a:rPr lang="es-MX" sz="2400" b="1" dirty="0">
                <a:solidFill>
                  <a:srgbClr val="0070C0"/>
                </a:solidFill>
                <a:latin typeface="Arial" panose="020B0604020202020204" pitchFamily="34" charset="0"/>
                <a:cs typeface="Arial" panose="020B0604020202020204" pitchFamily="34" charset="0"/>
              </a:rPr>
              <a:t>80</a:t>
            </a:r>
            <a:r>
              <a:rPr lang="es-MX" sz="2000" dirty="0">
                <a:solidFill>
                  <a:prstClr val="black"/>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p</a:t>
            </a:r>
            <a:r>
              <a:rPr lang="x-none" sz="2000" dirty="0">
                <a:latin typeface="Arial" panose="020B0604020202020204" pitchFamily="34" charset="0"/>
                <a:cs typeface="Arial" panose="020B0604020202020204" pitchFamily="34" charset="0"/>
              </a:rPr>
              <a:t>lanes de estudio </a:t>
            </a:r>
            <a:r>
              <a:rPr lang="es-MX" sz="2000" dirty="0">
                <a:latin typeface="Arial" panose="020B0604020202020204" pitchFamily="34" charset="0"/>
                <a:cs typeface="Arial" panose="020B0604020202020204" pitchFamily="34" charset="0"/>
              </a:rPr>
              <a:t>de </a:t>
            </a:r>
            <a:r>
              <a:rPr lang="x-none" sz="2000" dirty="0">
                <a:solidFill>
                  <a:prstClr val="black"/>
                </a:solidFill>
                <a:latin typeface="Arial" panose="020B0604020202020204" pitchFamily="34" charset="0"/>
                <a:cs typeface="Arial" panose="020B0604020202020204" pitchFamily="34" charset="0"/>
              </a:rPr>
              <a:t>Licenciatura</a:t>
            </a:r>
            <a:endParaRPr lang="es-MX" sz="2000" dirty="0">
              <a:solidFill>
                <a:prstClr val="black"/>
              </a:solidFill>
              <a:latin typeface="Arial" panose="020B0604020202020204" pitchFamily="34" charset="0"/>
              <a:cs typeface="Arial" panose="020B0604020202020204" pitchFamily="34" charset="0"/>
            </a:endParaRPr>
          </a:p>
          <a:p>
            <a:pPr>
              <a:lnSpc>
                <a:spcPct val="150000"/>
              </a:lnSpc>
              <a:defRPr/>
            </a:pPr>
            <a:r>
              <a:rPr lang="es-MX" sz="2400" b="1" dirty="0">
                <a:solidFill>
                  <a:srgbClr val="C36E3B"/>
                </a:solidFill>
                <a:latin typeface="Arial" panose="020B0604020202020204" pitchFamily="34" charset="0"/>
                <a:cs typeface="Arial" panose="020B0604020202020204" pitchFamily="34" charset="0"/>
              </a:rPr>
              <a:t>75</a:t>
            </a:r>
            <a:r>
              <a:rPr lang="es-MX" sz="2000" dirty="0">
                <a:solidFill>
                  <a:prstClr val="black"/>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p</a:t>
            </a:r>
            <a:r>
              <a:rPr lang="x-none" sz="2000" dirty="0">
                <a:latin typeface="Arial" panose="020B0604020202020204" pitchFamily="34" charset="0"/>
                <a:cs typeface="Arial" panose="020B0604020202020204" pitchFamily="34" charset="0"/>
              </a:rPr>
              <a:t>lanes de estudio </a:t>
            </a:r>
            <a:r>
              <a:rPr lang="es-ES_tradnl" sz="2000" dirty="0">
                <a:solidFill>
                  <a:prstClr val="black"/>
                </a:solidFill>
                <a:latin typeface="Arial" panose="020B0604020202020204" pitchFamily="34" charset="0"/>
                <a:cs typeface="Arial" panose="020B0604020202020204" pitchFamily="34" charset="0"/>
              </a:rPr>
              <a:t>Evaluables</a:t>
            </a:r>
          </a:p>
          <a:p>
            <a:pPr>
              <a:lnSpc>
                <a:spcPct val="150000"/>
              </a:lnSpc>
              <a:defRPr/>
            </a:pPr>
            <a:r>
              <a:rPr lang="es-MX" sz="2400" b="1" dirty="0">
                <a:solidFill>
                  <a:srgbClr val="0070C0"/>
                </a:solidFill>
                <a:latin typeface="Arial" panose="020B0604020202020204" pitchFamily="34" charset="0"/>
                <a:cs typeface="Arial" panose="020B0604020202020204" pitchFamily="34" charset="0"/>
              </a:rPr>
              <a:t>28</a:t>
            </a:r>
            <a:r>
              <a:rPr lang="es-MX" sz="2000" dirty="0">
                <a:solidFill>
                  <a:prstClr val="black"/>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p</a:t>
            </a:r>
            <a:r>
              <a:rPr lang="x-none" sz="2000" dirty="0">
                <a:latin typeface="Arial" panose="020B0604020202020204" pitchFamily="34" charset="0"/>
                <a:cs typeface="Arial" panose="020B0604020202020204" pitchFamily="34" charset="0"/>
              </a:rPr>
              <a:t>lanes de estudio </a:t>
            </a:r>
            <a:r>
              <a:rPr lang="es-ES_tradnl" sz="2000" dirty="0">
                <a:solidFill>
                  <a:prstClr val="black"/>
                </a:solidFill>
                <a:latin typeface="Arial" panose="020B0604020202020204" pitchFamily="34" charset="0"/>
                <a:cs typeface="Arial" panose="020B0604020202020204" pitchFamily="34" charset="0"/>
              </a:rPr>
              <a:t>Acreditados</a:t>
            </a:r>
          </a:p>
        </p:txBody>
      </p:sp>
      <p:sp>
        <p:nvSpPr>
          <p:cNvPr id="3" name="CuadroTexto 2">
            <a:extLst>
              <a:ext uri="{FF2B5EF4-FFF2-40B4-BE49-F238E27FC236}">
                <a16:creationId xmlns:a16="http://schemas.microsoft.com/office/drawing/2014/main" id="{896A7C94-32B4-40AA-BFA1-8C6A0FF0077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Oferta Educativa</a:t>
            </a:r>
          </a:p>
        </p:txBody>
      </p:sp>
      <p:sp>
        <p:nvSpPr>
          <p:cNvPr id="5" name="Título 1">
            <a:extLst>
              <a:ext uri="{FF2B5EF4-FFF2-40B4-BE49-F238E27FC236}">
                <a16:creationId xmlns:a16="http://schemas.microsoft.com/office/drawing/2014/main" id="{DCA60AD0-E4D0-4C3B-B089-80C07B1178AA}"/>
              </a:ext>
            </a:extLst>
          </p:cNvPr>
          <p:cNvSpPr txBox="1">
            <a:spLocks/>
          </p:cNvSpPr>
          <p:nvPr/>
        </p:nvSpPr>
        <p:spPr>
          <a:xfrm>
            <a:off x="942870" y="1571624"/>
            <a:ext cx="547698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Oferta Educativa</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60188BEA-26B1-4EBA-8C5F-4035C38E8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sp>
        <p:nvSpPr>
          <p:cNvPr id="7" name="CuadroTexto 6">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Licenciatura</a:t>
            </a:r>
          </a:p>
        </p:txBody>
      </p:sp>
      <p:pic>
        <p:nvPicPr>
          <p:cNvPr id="13" name="Imagen 12">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1" name="Rectángulo redondeado 10"/>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pic>
        <p:nvPicPr>
          <p:cNvPr id="4" name="Imagen 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3313" y="4103999"/>
            <a:ext cx="1000125" cy="323850"/>
          </a:xfrm>
          <a:prstGeom prst="rect">
            <a:avLst/>
          </a:prstGeom>
        </p:spPr>
      </p:pic>
    </p:spTree>
    <p:extLst>
      <p:ext uri="{BB962C8B-B14F-4D97-AF65-F5344CB8AC3E}">
        <p14:creationId xmlns:p14="http://schemas.microsoft.com/office/powerpoint/2010/main" val="4287416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uadroTexto 9"/>
          <p:cNvSpPr txBox="1"/>
          <p:nvPr/>
        </p:nvSpPr>
        <p:spPr>
          <a:xfrm>
            <a:off x="1199774" y="2257246"/>
            <a:ext cx="8073985" cy="1323439"/>
          </a:xfrm>
          <a:prstGeom prst="rect">
            <a:avLst/>
          </a:prstGeom>
          <a:noFill/>
        </p:spPr>
        <p:txBody>
          <a:bodyPr wrap="square" rtlCol="0">
            <a:spAutoFit/>
          </a:bodyPr>
          <a:lstStyle/>
          <a:p>
            <a:pPr>
              <a:lnSpc>
                <a:spcPct val="150000"/>
              </a:lnSpc>
              <a:defRPr/>
            </a:pPr>
            <a:r>
              <a:rPr lang="es-MX" sz="2400" b="1" dirty="0">
                <a:solidFill>
                  <a:srgbClr val="0070C0"/>
                </a:solidFill>
                <a:latin typeface="Arial" panose="020B0604020202020204" pitchFamily="34" charset="0"/>
                <a:cs typeface="Arial" panose="020B0604020202020204" pitchFamily="34" charset="0"/>
              </a:rPr>
              <a:t>108</a:t>
            </a:r>
            <a:r>
              <a:rPr lang="es-MX" sz="2000" dirty="0">
                <a:solidFill>
                  <a:prstClr val="black"/>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p</a:t>
            </a:r>
            <a:r>
              <a:rPr lang="x-none" sz="2000" dirty="0">
                <a:latin typeface="Arial" panose="020B0604020202020204" pitchFamily="34" charset="0"/>
                <a:cs typeface="Arial" panose="020B0604020202020204" pitchFamily="34" charset="0"/>
              </a:rPr>
              <a:t>lanes de estudio </a:t>
            </a:r>
            <a:r>
              <a:rPr lang="es-MX" sz="2000" dirty="0">
                <a:latin typeface="Arial" panose="020B0604020202020204" pitchFamily="34" charset="0"/>
                <a:cs typeface="Arial" panose="020B0604020202020204" pitchFamily="34" charset="0"/>
              </a:rPr>
              <a:t>de </a:t>
            </a:r>
            <a:r>
              <a:rPr lang="es-MX" sz="2000" dirty="0">
                <a:solidFill>
                  <a:prstClr val="black"/>
                </a:solidFill>
                <a:latin typeface="Arial" panose="020B0604020202020204" pitchFamily="34" charset="0"/>
                <a:cs typeface="Arial" panose="020B0604020202020204" pitchFamily="34" charset="0"/>
              </a:rPr>
              <a:t>Posgrado</a:t>
            </a:r>
          </a:p>
          <a:p>
            <a:pPr>
              <a:defRPr/>
            </a:pPr>
            <a:r>
              <a:rPr lang="es-MX" sz="2400" b="1" dirty="0">
                <a:solidFill>
                  <a:srgbClr val="0070C0"/>
                </a:solidFill>
                <a:latin typeface="Arial" panose="020B0604020202020204" pitchFamily="34" charset="0"/>
                <a:cs typeface="Arial" panose="020B0604020202020204" pitchFamily="34" charset="0"/>
              </a:rPr>
              <a:t>  </a:t>
            </a:r>
            <a:r>
              <a:rPr lang="es-MX" sz="2400" b="1" dirty="0">
                <a:solidFill>
                  <a:srgbClr val="C36E3B"/>
                </a:solidFill>
                <a:latin typeface="Arial" panose="020B0604020202020204" pitchFamily="34" charset="0"/>
                <a:cs typeface="Arial" panose="020B0604020202020204" pitchFamily="34" charset="0"/>
              </a:rPr>
              <a:t>74</a:t>
            </a:r>
            <a:r>
              <a:rPr lang="es-MX" sz="2000" dirty="0">
                <a:solidFill>
                  <a:prstClr val="black"/>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p</a:t>
            </a:r>
            <a:r>
              <a:rPr lang="x-none" sz="2000" dirty="0">
                <a:latin typeface="Arial" panose="020B0604020202020204" pitchFamily="34" charset="0"/>
                <a:cs typeface="Arial" panose="020B0604020202020204" pitchFamily="34" charset="0"/>
              </a:rPr>
              <a:t>lanes de estudio </a:t>
            </a:r>
            <a:r>
              <a:rPr lang="es-ES_tradnl" sz="2000" dirty="0">
                <a:solidFill>
                  <a:prstClr val="black"/>
                </a:solidFill>
                <a:latin typeface="Arial" panose="020B0604020202020204" pitchFamily="34" charset="0"/>
                <a:cs typeface="Arial" panose="020B0604020202020204" pitchFamily="34" charset="0"/>
              </a:rPr>
              <a:t>Incorporados al Programa Nacional de                    </a:t>
            </a:r>
          </a:p>
          <a:p>
            <a:pPr>
              <a:defRPr/>
            </a:pPr>
            <a:r>
              <a:rPr lang="es-ES_tradnl" sz="2000" dirty="0">
                <a:solidFill>
                  <a:prstClr val="black"/>
                </a:solidFill>
                <a:latin typeface="Arial" panose="020B0604020202020204" pitchFamily="34" charset="0"/>
                <a:cs typeface="Arial" panose="020B0604020202020204" pitchFamily="34" charset="0"/>
              </a:rPr>
              <a:t>        Posgrados de Calidad (PNPC)</a:t>
            </a:r>
          </a:p>
        </p:txBody>
      </p:sp>
      <p:sp>
        <p:nvSpPr>
          <p:cNvPr id="11" name="CuadroTexto 10">
            <a:extLst>
              <a:ext uri="{FF2B5EF4-FFF2-40B4-BE49-F238E27FC236}">
                <a16:creationId xmlns:a16="http://schemas.microsoft.com/office/drawing/2014/main" id="{896A7C94-32B4-40AA-BFA1-8C6A0FF0077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Oferta Educativa</a:t>
            </a:r>
          </a:p>
        </p:txBody>
      </p:sp>
      <p:sp>
        <p:nvSpPr>
          <p:cNvPr id="13" name="Título 1">
            <a:extLst>
              <a:ext uri="{FF2B5EF4-FFF2-40B4-BE49-F238E27FC236}">
                <a16:creationId xmlns:a16="http://schemas.microsoft.com/office/drawing/2014/main" id="{DCA60AD0-E4D0-4C3B-B089-80C07B1178AA}"/>
              </a:ext>
            </a:extLst>
          </p:cNvPr>
          <p:cNvSpPr txBox="1">
            <a:spLocks/>
          </p:cNvSpPr>
          <p:nvPr/>
        </p:nvSpPr>
        <p:spPr>
          <a:xfrm>
            <a:off x="942870" y="1571624"/>
            <a:ext cx="547698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Oferta Educativa</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0188BEA-26B1-4EBA-8C5F-4035C38E8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sp>
        <p:nvSpPr>
          <p:cNvPr id="15" name="CuadroTexto 14">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Posgrado</a:t>
            </a:r>
          </a:p>
        </p:txBody>
      </p:sp>
      <p:pic>
        <p:nvPicPr>
          <p:cNvPr id="18" name="Imagen 17">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9" name="Rectángulo redondeado 18"/>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Imagen 19">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pic>
        <p:nvPicPr>
          <p:cNvPr id="12" name="Imagen 11">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3313" y="3694424"/>
            <a:ext cx="1000125" cy="323850"/>
          </a:xfrm>
          <a:prstGeom prst="rect">
            <a:avLst/>
          </a:prstGeom>
        </p:spPr>
      </p:pic>
    </p:spTree>
    <p:extLst>
      <p:ext uri="{BB962C8B-B14F-4D97-AF65-F5344CB8AC3E}">
        <p14:creationId xmlns:p14="http://schemas.microsoft.com/office/powerpoint/2010/main" val="49410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96A7C94-32B4-40AA-BFA1-8C6A0FF0077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Admisión</a:t>
            </a:r>
          </a:p>
        </p:txBody>
      </p:sp>
      <p:sp>
        <p:nvSpPr>
          <p:cNvPr id="4" name="Título 1">
            <a:extLst>
              <a:ext uri="{FF2B5EF4-FFF2-40B4-BE49-F238E27FC236}">
                <a16:creationId xmlns:a16="http://schemas.microsoft.com/office/drawing/2014/main" id="{DCA60AD0-E4D0-4C3B-B089-80C07B1178AA}"/>
              </a:ext>
            </a:extLst>
          </p:cNvPr>
          <p:cNvSpPr txBox="1">
            <a:spLocks/>
          </p:cNvSpPr>
          <p:nvPr/>
        </p:nvSpPr>
        <p:spPr>
          <a:xfrm>
            <a:off x="942870" y="1571624"/>
            <a:ext cx="547698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Admisión</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0188BEA-26B1-4EBA-8C5F-4035C38E8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sp>
        <p:nvSpPr>
          <p:cNvPr id="6" name="CuadroTexto 5">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Licenciatura</a:t>
            </a:r>
          </a:p>
        </p:txBody>
      </p:sp>
      <p:sp>
        <p:nvSpPr>
          <p:cNvPr id="7" name="Rectángulo 6">
            <a:extLst>
              <a:ext uri="{FF2B5EF4-FFF2-40B4-BE49-F238E27FC236}">
                <a16:creationId xmlns:a16="http://schemas.microsoft.com/office/drawing/2014/main" id="{EA8B4206-15CE-4D55-A9C7-550EFFA3B7B9}"/>
              </a:ext>
            </a:extLst>
          </p:cNvPr>
          <p:cNvSpPr/>
          <p:nvPr/>
        </p:nvSpPr>
        <p:spPr>
          <a:xfrm>
            <a:off x="956475" y="2417563"/>
            <a:ext cx="221277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Licenciatura</a:t>
            </a:r>
          </a:p>
        </p:txBody>
      </p:sp>
      <p:pic>
        <p:nvPicPr>
          <p:cNvPr id="8" name="Picture 8">
            <a:extLst>
              <a:ext uri="{FF2B5EF4-FFF2-40B4-BE49-F238E27FC236}">
                <a16:creationId xmlns:a16="http://schemas.microsoft.com/office/drawing/2014/main" id="{45774D00-D71A-4900-A87A-066639118D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95" t="4445" r="38125" b="48973"/>
          <a:stretch/>
        </p:blipFill>
        <p:spPr bwMode="auto">
          <a:xfrm>
            <a:off x="5401339" y="2562789"/>
            <a:ext cx="348964" cy="65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2C7CADE5-9951-489A-B42B-C3B8188309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96" t="48972" r="38199"/>
          <a:stretch/>
        </p:blipFill>
        <p:spPr bwMode="auto">
          <a:xfrm>
            <a:off x="6354847" y="2609249"/>
            <a:ext cx="349620" cy="73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adroTexto 9">
            <a:extLst>
              <a:ext uri="{FF2B5EF4-FFF2-40B4-BE49-F238E27FC236}">
                <a16:creationId xmlns:a16="http://schemas.microsoft.com/office/drawing/2014/main" id="{31246013-DCA8-452A-826B-1C379931CF04}"/>
              </a:ext>
            </a:extLst>
          </p:cNvPr>
          <p:cNvSpPr txBox="1"/>
          <p:nvPr/>
        </p:nvSpPr>
        <p:spPr>
          <a:xfrm>
            <a:off x="5239923" y="2476409"/>
            <a:ext cx="636713" cy="253915"/>
          </a:xfrm>
          <a:prstGeom prst="rect">
            <a:avLst/>
          </a:prstGeom>
          <a:noFill/>
        </p:spPr>
        <p:txBody>
          <a:bodyPr wrap="none" rtlCol="0">
            <a:spAutoFit/>
          </a:bodyPr>
          <a:lstStyle/>
          <a:p>
            <a:r>
              <a:rPr lang="es-ES_tradnl" sz="900" dirty="0"/>
              <a:t>Hombres</a:t>
            </a:r>
            <a:endParaRPr lang="es-MX" sz="900" dirty="0"/>
          </a:p>
        </p:txBody>
      </p:sp>
      <p:sp>
        <p:nvSpPr>
          <p:cNvPr id="11" name="CuadroTexto 10">
            <a:extLst>
              <a:ext uri="{FF2B5EF4-FFF2-40B4-BE49-F238E27FC236}">
                <a16:creationId xmlns:a16="http://schemas.microsoft.com/office/drawing/2014/main" id="{0ED80831-FD54-402C-ABB0-9EE331E0776F}"/>
              </a:ext>
            </a:extLst>
          </p:cNvPr>
          <p:cNvSpPr txBox="1"/>
          <p:nvPr/>
        </p:nvSpPr>
        <p:spPr>
          <a:xfrm>
            <a:off x="6232086" y="2479514"/>
            <a:ext cx="587020" cy="253915"/>
          </a:xfrm>
          <a:prstGeom prst="rect">
            <a:avLst/>
          </a:prstGeom>
          <a:noFill/>
        </p:spPr>
        <p:txBody>
          <a:bodyPr wrap="none" rtlCol="0">
            <a:spAutoFit/>
          </a:bodyPr>
          <a:lstStyle/>
          <a:p>
            <a:r>
              <a:rPr lang="es-ES_tradnl" sz="900" dirty="0"/>
              <a:t>Mujeres</a:t>
            </a:r>
            <a:endParaRPr lang="es-MX" sz="900" dirty="0"/>
          </a:p>
        </p:txBody>
      </p:sp>
      <p:sp>
        <p:nvSpPr>
          <p:cNvPr id="15" name="CuadroTexto 14">
            <a:extLst>
              <a:ext uri="{FF2B5EF4-FFF2-40B4-BE49-F238E27FC236}">
                <a16:creationId xmlns:a16="http://schemas.microsoft.com/office/drawing/2014/main" id="{32D201D1-571A-4664-ABB7-264AA95A121B}"/>
              </a:ext>
            </a:extLst>
          </p:cNvPr>
          <p:cNvSpPr txBox="1"/>
          <p:nvPr/>
        </p:nvSpPr>
        <p:spPr>
          <a:xfrm>
            <a:off x="5125262" y="3343368"/>
            <a:ext cx="2192392" cy="1754326"/>
          </a:xfrm>
          <a:prstGeom prst="rect">
            <a:avLst/>
          </a:prstGeom>
          <a:noFill/>
        </p:spPr>
        <p:txBody>
          <a:bodyPr wrap="square" rtlCol="0">
            <a:spAutoFit/>
          </a:bodyPr>
          <a:lstStyle/>
          <a:p>
            <a:pPr>
              <a:lnSpc>
                <a:spcPct val="200000"/>
              </a:lnSpc>
            </a:pPr>
            <a:r>
              <a:rPr lang="es-ES_tradnl" b="1" dirty="0">
                <a:solidFill>
                  <a:srgbClr val="D08E37"/>
                </a:solidFill>
                <a:latin typeface="Arial" panose="020B0604020202020204" pitchFamily="34" charset="0"/>
                <a:cs typeface="Arial" panose="020B0604020202020204" pitchFamily="34" charset="0"/>
              </a:rPr>
              <a:t>44.2%</a:t>
            </a:r>
            <a:r>
              <a:rPr lang="es-ES_tradnl" dirty="0">
                <a:latin typeface="Arial" panose="020B0604020202020204" pitchFamily="34" charset="0"/>
                <a:cs typeface="Arial" panose="020B0604020202020204" pitchFamily="34" charset="0"/>
              </a:rPr>
              <a:t>      </a:t>
            </a:r>
            <a:r>
              <a:rPr lang="es-ES_tradnl" b="1" dirty="0">
                <a:solidFill>
                  <a:srgbClr val="48BA89"/>
                </a:solidFill>
                <a:latin typeface="Arial" panose="020B0604020202020204" pitchFamily="34" charset="0"/>
                <a:cs typeface="Arial" panose="020B0604020202020204" pitchFamily="34" charset="0"/>
              </a:rPr>
              <a:t>55.8%</a:t>
            </a:r>
            <a:endParaRPr lang="es-ES_tradnl" dirty="0">
              <a:solidFill>
                <a:srgbClr val="48BA89"/>
              </a:solidFill>
              <a:latin typeface="Arial" panose="020B0604020202020204" pitchFamily="34" charset="0"/>
              <a:cs typeface="Arial" panose="020B0604020202020204" pitchFamily="34" charset="0"/>
            </a:endParaRPr>
          </a:p>
          <a:p>
            <a:pPr>
              <a:lnSpc>
                <a:spcPct val="200000"/>
              </a:lnSpc>
            </a:pPr>
            <a:r>
              <a:rPr lang="es-ES_tradnl" b="1" dirty="0">
                <a:solidFill>
                  <a:srgbClr val="D08E37"/>
                </a:solidFill>
                <a:latin typeface="Arial" panose="020B0604020202020204" pitchFamily="34" charset="0"/>
                <a:cs typeface="Arial" panose="020B0604020202020204" pitchFamily="34" charset="0"/>
              </a:rPr>
              <a:t>50.3%</a:t>
            </a:r>
            <a:r>
              <a:rPr lang="es-ES_tradnl" dirty="0">
                <a:latin typeface="Arial" panose="020B0604020202020204" pitchFamily="34" charset="0"/>
                <a:cs typeface="Arial" panose="020B0604020202020204" pitchFamily="34" charset="0"/>
              </a:rPr>
              <a:t>     </a:t>
            </a:r>
            <a:r>
              <a:rPr lang="es-ES_tradnl" b="1" dirty="0">
                <a:solidFill>
                  <a:srgbClr val="48BA89"/>
                </a:solidFill>
                <a:latin typeface="Arial" panose="020B0604020202020204" pitchFamily="34" charset="0"/>
                <a:cs typeface="Arial" panose="020B0604020202020204" pitchFamily="34" charset="0"/>
              </a:rPr>
              <a:t>49.7%</a:t>
            </a:r>
            <a:endParaRPr lang="es-ES_tradnl" dirty="0">
              <a:solidFill>
                <a:srgbClr val="48BA89"/>
              </a:solidFill>
              <a:latin typeface="Arial" panose="020B0604020202020204" pitchFamily="34" charset="0"/>
              <a:cs typeface="Arial" panose="020B0604020202020204" pitchFamily="34" charset="0"/>
            </a:endParaRPr>
          </a:p>
          <a:p>
            <a:pPr>
              <a:lnSpc>
                <a:spcPct val="200000"/>
              </a:lnSpc>
            </a:pPr>
            <a:r>
              <a:rPr lang="es-ES_tradnl" b="1" dirty="0">
                <a:solidFill>
                  <a:srgbClr val="D08E37"/>
                </a:solidFill>
                <a:latin typeface="Arial" panose="020B0604020202020204" pitchFamily="34" charset="0"/>
                <a:cs typeface="Arial" panose="020B0604020202020204" pitchFamily="34" charset="0"/>
              </a:rPr>
              <a:t>48.6%</a:t>
            </a:r>
            <a:r>
              <a:rPr lang="es-ES_tradnl" dirty="0">
                <a:latin typeface="Arial" panose="020B0604020202020204" pitchFamily="34" charset="0"/>
                <a:cs typeface="Arial" panose="020B0604020202020204" pitchFamily="34" charset="0"/>
              </a:rPr>
              <a:t>     </a:t>
            </a:r>
            <a:r>
              <a:rPr lang="es-ES_tradnl" b="1" dirty="0">
                <a:solidFill>
                  <a:srgbClr val="48BA89"/>
                </a:solidFill>
                <a:latin typeface="Arial" panose="020B0604020202020204" pitchFamily="34" charset="0"/>
                <a:cs typeface="Arial" panose="020B0604020202020204" pitchFamily="34" charset="0"/>
              </a:rPr>
              <a:t>51.4%</a:t>
            </a:r>
            <a:endParaRPr lang="x-none" b="1" dirty="0">
              <a:solidFill>
                <a:srgbClr val="48BA89"/>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25C620DA-3AE2-4835-99AA-A1D36C534ADA}"/>
              </a:ext>
            </a:extLst>
          </p:cNvPr>
          <p:cNvSpPr txBox="1"/>
          <p:nvPr/>
        </p:nvSpPr>
        <p:spPr>
          <a:xfrm>
            <a:off x="2345840" y="3339775"/>
            <a:ext cx="2387076" cy="1754326"/>
          </a:xfrm>
          <a:prstGeom prst="rect">
            <a:avLst/>
          </a:prstGeom>
          <a:noFill/>
        </p:spPr>
        <p:txBody>
          <a:bodyPr wrap="square" rtlCol="0">
            <a:spAutoFit/>
          </a:bodyPr>
          <a:lstStyle/>
          <a:p>
            <a:pPr algn="r">
              <a:lnSpc>
                <a:spcPct val="200000"/>
              </a:lnSpc>
            </a:pPr>
            <a:r>
              <a:rPr lang="x-none" dirty="0">
                <a:latin typeface="Arial" panose="020B0604020202020204" pitchFamily="34" charset="0"/>
                <a:cs typeface="Arial" panose="020B0604020202020204" pitchFamily="34" charset="0"/>
              </a:rPr>
              <a:t>Aspirantes: </a:t>
            </a:r>
            <a:r>
              <a:rPr lang="x-none" b="1" dirty="0">
                <a:solidFill>
                  <a:srgbClr val="0070C0"/>
                </a:solidFill>
                <a:latin typeface="Arial" panose="020B0604020202020204" pitchFamily="34" charset="0"/>
                <a:cs typeface="Arial" panose="020B0604020202020204" pitchFamily="34" charset="0"/>
              </a:rPr>
              <a:t>69,635</a:t>
            </a:r>
            <a:endParaRPr lang="es-ES_tradnl" b="1" dirty="0">
              <a:solidFill>
                <a:srgbClr val="0070C0"/>
              </a:solidFill>
              <a:latin typeface="Arial" panose="020B0604020202020204" pitchFamily="34" charset="0"/>
              <a:cs typeface="Arial" panose="020B0604020202020204" pitchFamily="34" charset="0"/>
            </a:endParaRPr>
          </a:p>
          <a:p>
            <a:pPr algn="r">
              <a:lnSpc>
                <a:spcPct val="200000"/>
              </a:lnSpc>
            </a:pPr>
            <a:r>
              <a:rPr lang="x-none" dirty="0">
                <a:latin typeface="Arial" panose="020B0604020202020204" pitchFamily="34" charset="0"/>
                <a:cs typeface="Arial" panose="020B0604020202020204" pitchFamily="34" charset="0"/>
              </a:rPr>
              <a:t>Admitidos: </a:t>
            </a:r>
            <a:r>
              <a:rPr lang="es-MX" dirty="0">
                <a:latin typeface="Arial" panose="020B0604020202020204" pitchFamily="34" charset="0"/>
                <a:cs typeface="Arial" panose="020B0604020202020204" pitchFamily="34" charset="0"/>
              </a:rPr>
              <a:t>  </a:t>
            </a:r>
            <a:r>
              <a:rPr lang="x-none" b="1" dirty="0">
                <a:solidFill>
                  <a:srgbClr val="0070C0"/>
                </a:solidFill>
                <a:latin typeface="Arial" panose="020B0604020202020204" pitchFamily="34" charset="0"/>
                <a:cs typeface="Arial" panose="020B0604020202020204" pitchFamily="34" charset="0"/>
              </a:rPr>
              <a:t>8,418</a:t>
            </a:r>
            <a:endParaRPr lang="es-ES_tradnl" b="1" dirty="0">
              <a:solidFill>
                <a:srgbClr val="0070C0"/>
              </a:solidFill>
              <a:latin typeface="Arial" panose="020B0604020202020204" pitchFamily="34" charset="0"/>
              <a:cs typeface="Arial" panose="020B0604020202020204" pitchFamily="34" charset="0"/>
            </a:endParaRPr>
          </a:p>
          <a:p>
            <a:pPr algn="r">
              <a:lnSpc>
                <a:spcPct val="200000"/>
              </a:lnSpc>
            </a:pPr>
            <a:r>
              <a:rPr lang="x-none" dirty="0">
                <a:latin typeface="Arial" panose="020B0604020202020204" pitchFamily="34" charset="0"/>
                <a:cs typeface="Arial" panose="020B0604020202020204" pitchFamily="34" charset="0"/>
              </a:rPr>
              <a:t>Inscritos: </a:t>
            </a:r>
            <a:r>
              <a:rPr lang="es-MX" dirty="0">
                <a:latin typeface="Arial" panose="020B0604020202020204" pitchFamily="34" charset="0"/>
                <a:cs typeface="Arial" panose="020B0604020202020204" pitchFamily="34" charset="0"/>
              </a:rPr>
              <a:t>  </a:t>
            </a:r>
            <a:r>
              <a:rPr lang="x-none" b="1" dirty="0">
                <a:solidFill>
                  <a:srgbClr val="0070C0"/>
                </a:solidFill>
                <a:latin typeface="Arial" panose="020B0604020202020204" pitchFamily="34" charset="0"/>
                <a:cs typeface="Arial" panose="020B0604020202020204" pitchFamily="34" charset="0"/>
              </a:rPr>
              <a:t>6,137</a:t>
            </a:r>
            <a:endParaRPr lang="x-none"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22" name="Rectángulo redondeado 21"/>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3" name="Imagen 22">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pic>
        <p:nvPicPr>
          <p:cNvPr id="21" name="Imagen 2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7238" y="5383783"/>
            <a:ext cx="1000125" cy="323850"/>
          </a:xfrm>
          <a:prstGeom prst="rect">
            <a:avLst/>
          </a:prstGeom>
        </p:spPr>
      </p:pic>
    </p:spTree>
    <p:extLst>
      <p:ext uri="{BB962C8B-B14F-4D97-AF65-F5344CB8AC3E}">
        <p14:creationId xmlns:p14="http://schemas.microsoft.com/office/powerpoint/2010/main" val="4020710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96A7C94-32B4-40AA-BFA1-8C6A0FF0077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Población Escolar</a:t>
            </a:r>
          </a:p>
        </p:txBody>
      </p:sp>
      <p:sp>
        <p:nvSpPr>
          <p:cNvPr id="4" name="Título 1">
            <a:extLst>
              <a:ext uri="{FF2B5EF4-FFF2-40B4-BE49-F238E27FC236}">
                <a16:creationId xmlns:a16="http://schemas.microsoft.com/office/drawing/2014/main" id="{DCA60AD0-E4D0-4C3B-B089-80C07B1178AA}"/>
              </a:ext>
            </a:extLst>
          </p:cNvPr>
          <p:cNvSpPr txBox="1">
            <a:spLocks/>
          </p:cNvSpPr>
          <p:nvPr/>
        </p:nvSpPr>
        <p:spPr>
          <a:xfrm>
            <a:off x="942870" y="1571624"/>
            <a:ext cx="547698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Población Escolar</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0188BEA-26B1-4EBA-8C5F-4035C38E8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sp>
        <p:nvSpPr>
          <p:cNvPr id="6" name="CuadroTexto 5">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Matrícula</a:t>
            </a:r>
          </a:p>
        </p:txBody>
      </p:sp>
      <p:sp>
        <p:nvSpPr>
          <p:cNvPr id="7" name="Rectángulo 6">
            <a:extLst>
              <a:ext uri="{FF2B5EF4-FFF2-40B4-BE49-F238E27FC236}">
                <a16:creationId xmlns:a16="http://schemas.microsoft.com/office/drawing/2014/main" id="{EA8B4206-15CE-4D55-A9C7-550EFFA3B7B9}"/>
              </a:ext>
            </a:extLst>
          </p:cNvPr>
          <p:cNvSpPr/>
          <p:nvPr/>
        </p:nvSpPr>
        <p:spPr>
          <a:xfrm>
            <a:off x="956475" y="2417563"/>
            <a:ext cx="221277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Matrícula</a:t>
            </a:r>
          </a:p>
        </p:txBody>
      </p:sp>
      <p:pic>
        <p:nvPicPr>
          <p:cNvPr id="8" name="Picture 8">
            <a:extLst>
              <a:ext uri="{FF2B5EF4-FFF2-40B4-BE49-F238E27FC236}">
                <a16:creationId xmlns:a16="http://schemas.microsoft.com/office/drawing/2014/main" id="{45774D00-D71A-4900-A87A-066639118D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95" t="4445" r="38125" b="48973"/>
          <a:stretch/>
        </p:blipFill>
        <p:spPr bwMode="auto">
          <a:xfrm>
            <a:off x="3597755" y="2307900"/>
            <a:ext cx="317240" cy="59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2C7CADE5-9951-489A-B42B-C3B8188309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96" t="48972" r="38199"/>
          <a:stretch/>
        </p:blipFill>
        <p:spPr bwMode="auto">
          <a:xfrm>
            <a:off x="4551293" y="2357588"/>
            <a:ext cx="317836" cy="66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adroTexto 9">
            <a:extLst>
              <a:ext uri="{FF2B5EF4-FFF2-40B4-BE49-F238E27FC236}">
                <a16:creationId xmlns:a16="http://schemas.microsoft.com/office/drawing/2014/main" id="{31246013-DCA8-452A-826B-1C379931CF04}"/>
              </a:ext>
            </a:extLst>
          </p:cNvPr>
          <p:cNvSpPr txBox="1"/>
          <p:nvPr/>
        </p:nvSpPr>
        <p:spPr>
          <a:xfrm>
            <a:off x="3420477" y="2203099"/>
            <a:ext cx="636713" cy="230832"/>
          </a:xfrm>
          <a:prstGeom prst="rect">
            <a:avLst/>
          </a:prstGeom>
          <a:noFill/>
        </p:spPr>
        <p:txBody>
          <a:bodyPr wrap="none" rtlCol="0">
            <a:spAutoFit/>
          </a:bodyPr>
          <a:lstStyle/>
          <a:p>
            <a:r>
              <a:rPr lang="es-ES_tradnl" sz="900" dirty="0"/>
              <a:t>Hombres</a:t>
            </a:r>
            <a:endParaRPr lang="es-MX" sz="900" dirty="0"/>
          </a:p>
        </p:txBody>
      </p:sp>
      <p:sp>
        <p:nvSpPr>
          <p:cNvPr id="11" name="CuadroTexto 10">
            <a:extLst>
              <a:ext uri="{FF2B5EF4-FFF2-40B4-BE49-F238E27FC236}">
                <a16:creationId xmlns:a16="http://schemas.microsoft.com/office/drawing/2014/main" id="{0ED80831-FD54-402C-ABB0-9EE331E0776F}"/>
              </a:ext>
            </a:extLst>
          </p:cNvPr>
          <p:cNvSpPr txBox="1"/>
          <p:nvPr/>
        </p:nvSpPr>
        <p:spPr>
          <a:xfrm>
            <a:off x="4412640" y="2206204"/>
            <a:ext cx="587021" cy="230832"/>
          </a:xfrm>
          <a:prstGeom prst="rect">
            <a:avLst/>
          </a:prstGeom>
          <a:noFill/>
        </p:spPr>
        <p:txBody>
          <a:bodyPr wrap="none" rtlCol="0">
            <a:spAutoFit/>
          </a:bodyPr>
          <a:lstStyle/>
          <a:p>
            <a:r>
              <a:rPr lang="es-ES_tradnl" sz="900" dirty="0"/>
              <a:t>Mujeres</a:t>
            </a:r>
            <a:endParaRPr lang="es-MX" sz="900" dirty="0"/>
          </a:p>
        </p:txBody>
      </p:sp>
      <p:sp>
        <p:nvSpPr>
          <p:cNvPr id="12" name="CuadroTexto 11">
            <a:extLst>
              <a:ext uri="{FF2B5EF4-FFF2-40B4-BE49-F238E27FC236}">
                <a16:creationId xmlns:a16="http://schemas.microsoft.com/office/drawing/2014/main" id="{32D201D1-571A-4664-ABB7-264AA95A121B}"/>
              </a:ext>
            </a:extLst>
          </p:cNvPr>
          <p:cNvSpPr txBox="1"/>
          <p:nvPr/>
        </p:nvSpPr>
        <p:spPr>
          <a:xfrm>
            <a:off x="3366198" y="3049891"/>
            <a:ext cx="2102949" cy="1754326"/>
          </a:xfrm>
          <a:prstGeom prst="rect">
            <a:avLst/>
          </a:prstGeom>
          <a:noFill/>
        </p:spPr>
        <p:txBody>
          <a:bodyPr wrap="square" rtlCol="0">
            <a:spAutoFit/>
          </a:bodyPr>
          <a:lstStyle/>
          <a:p>
            <a:pPr>
              <a:lnSpc>
                <a:spcPct val="200000"/>
              </a:lnSpc>
            </a:pPr>
            <a:r>
              <a:rPr lang="es-ES_tradnl" b="1" dirty="0">
                <a:solidFill>
                  <a:srgbClr val="D08E37"/>
                </a:solidFill>
                <a:latin typeface="Arial" panose="020B0604020202020204" pitchFamily="34" charset="0"/>
                <a:cs typeface="Arial" panose="020B0604020202020204" pitchFamily="34" charset="0"/>
              </a:rPr>
              <a:t>51.5%</a:t>
            </a:r>
            <a:r>
              <a:rPr lang="es-ES_tradnl" b="1" dirty="0">
                <a:latin typeface="Arial" panose="020B0604020202020204" pitchFamily="34" charset="0"/>
                <a:cs typeface="Arial" panose="020B0604020202020204" pitchFamily="34" charset="0"/>
              </a:rPr>
              <a:t>      </a:t>
            </a:r>
            <a:r>
              <a:rPr lang="es-ES_tradnl" b="1" dirty="0">
                <a:solidFill>
                  <a:srgbClr val="48BA89"/>
                </a:solidFill>
                <a:latin typeface="Arial" panose="020B0604020202020204" pitchFamily="34" charset="0"/>
                <a:cs typeface="Arial" panose="020B0604020202020204" pitchFamily="34" charset="0"/>
              </a:rPr>
              <a:t>48.5%</a:t>
            </a:r>
          </a:p>
          <a:p>
            <a:pPr>
              <a:lnSpc>
                <a:spcPct val="200000"/>
              </a:lnSpc>
            </a:pPr>
            <a:endParaRPr lang="es-ES_tradnl" b="1" dirty="0">
              <a:solidFill>
                <a:srgbClr val="48BA89"/>
              </a:solidFill>
              <a:latin typeface="Arial" panose="020B0604020202020204" pitchFamily="34" charset="0"/>
              <a:cs typeface="Arial" panose="020B0604020202020204" pitchFamily="34" charset="0"/>
            </a:endParaRPr>
          </a:p>
          <a:p>
            <a:pPr>
              <a:lnSpc>
                <a:spcPct val="200000"/>
              </a:lnSpc>
            </a:pPr>
            <a:r>
              <a:rPr lang="es-ES_tradnl" b="1" dirty="0">
                <a:solidFill>
                  <a:srgbClr val="D08E37"/>
                </a:solidFill>
                <a:latin typeface="Arial" panose="020B0604020202020204" pitchFamily="34" charset="0"/>
                <a:cs typeface="Arial" panose="020B0604020202020204" pitchFamily="34" charset="0"/>
              </a:rPr>
              <a:t>50.2%</a:t>
            </a:r>
            <a:r>
              <a:rPr lang="es-ES_tradnl" b="1" dirty="0">
                <a:latin typeface="Arial" panose="020B0604020202020204" pitchFamily="34" charset="0"/>
                <a:cs typeface="Arial" panose="020B0604020202020204" pitchFamily="34" charset="0"/>
              </a:rPr>
              <a:t>     </a:t>
            </a:r>
            <a:r>
              <a:rPr lang="es-ES_tradnl" b="1" dirty="0">
                <a:solidFill>
                  <a:srgbClr val="48BA89"/>
                </a:solidFill>
                <a:latin typeface="Arial" panose="020B0604020202020204" pitchFamily="34" charset="0"/>
                <a:cs typeface="Arial" panose="020B0604020202020204" pitchFamily="34" charset="0"/>
              </a:rPr>
              <a:t>49.8%</a:t>
            </a:r>
          </a:p>
        </p:txBody>
      </p:sp>
      <p:sp>
        <p:nvSpPr>
          <p:cNvPr id="13" name="CuadroTexto 12">
            <a:extLst>
              <a:ext uri="{FF2B5EF4-FFF2-40B4-BE49-F238E27FC236}">
                <a16:creationId xmlns:a16="http://schemas.microsoft.com/office/drawing/2014/main" id="{25C620DA-3AE2-4835-99AA-A1D36C534ADA}"/>
              </a:ext>
            </a:extLst>
          </p:cNvPr>
          <p:cNvSpPr txBox="1"/>
          <p:nvPr/>
        </p:nvSpPr>
        <p:spPr>
          <a:xfrm>
            <a:off x="707540" y="3063550"/>
            <a:ext cx="2387076" cy="1754326"/>
          </a:xfrm>
          <a:prstGeom prst="rect">
            <a:avLst/>
          </a:prstGeom>
          <a:noFill/>
        </p:spPr>
        <p:txBody>
          <a:bodyPr wrap="square" rtlCol="0">
            <a:spAutoFit/>
          </a:bodyPr>
          <a:lstStyle/>
          <a:p>
            <a:pPr algn="r">
              <a:lnSpc>
                <a:spcPct val="200000"/>
              </a:lnSpc>
            </a:pPr>
            <a:r>
              <a:rPr lang="es-MX" dirty="0">
                <a:latin typeface="Arial" panose="020B0604020202020204" pitchFamily="34" charset="0"/>
                <a:cs typeface="Arial" panose="020B0604020202020204" pitchFamily="34" charset="0"/>
              </a:rPr>
              <a:t>Licenciatura</a:t>
            </a:r>
            <a:r>
              <a:rPr lang="x-none" dirty="0">
                <a:latin typeface="Arial" panose="020B0604020202020204" pitchFamily="34" charset="0"/>
                <a:cs typeface="Arial" panose="020B0604020202020204" pitchFamily="34" charset="0"/>
              </a:rPr>
              <a:t>: </a:t>
            </a:r>
            <a:r>
              <a:rPr lang="es-MX" b="1" dirty="0">
                <a:solidFill>
                  <a:srgbClr val="0070C0"/>
                </a:solidFill>
                <a:latin typeface="Arial" panose="020B0604020202020204" pitchFamily="34" charset="0"/>
                <a:cs typeface="Arial" panose="020B0604020202020204" pitchFamily="34" charset="0"/>
              </a:rPr>
              <a:t>45,207</a:t>
            </a:r>
          </a:p>
          <a:p>
            <a:pPr algn="r">
              <a:lnSpc>
                <a:spcPct val="200000"/>
              </a:lnSpc>
            </a:pPr>
            <a:endParaRPr lang="es-ES_tradnl" b="1" dirty="0">
              <a:solidFill>
                <a:srgbClr val="0070C0"/>
              </a:solidFill>
              <a:latin typeface="Arial" panose="020B0604020202020204" pitchFamily="34" charset="0"/>
              <a:cs typeface="Arial" panose="020B0604020202020204" pitchFamily="34" charset="0"/>
            </a:endParaRPr>
          </a:p>
          <a:p>
            <a:pPr algn="r">
              <a:lnSpc>
                <a:spcPct val="200000"/>
              </a:lnSpc>
            </a:pPr>
            <a:r>
              <a:rPr lang="es-MX" dirty="0">
                <a:latin typeface="Arial" panose="020B0604020202020204" pitchFamily="34" charset="0"/>
                <a:cs typeface="Arial" panose="020B0604020202020204" pitchFamily="34" charset="0"/>
              </a:rPr>
              <a:t>Posgrado</a:t>
            </a:r>
            <a:r>
              <a:rPr lang="x-none"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  </a:t>
            </a:r>
            <a:r>
              <a:rPr lang="es-MX" b="1" dirty="0">
                <a:solidFill>
                  <a:srgbClr val="C36E3B"/>
                </a:solidFill>
                <a:latin typeface="Arial" panose="020B0604020202020204" pitchFamily="34" charset="0"/>
                <a:cs typeface="Arial" panose="020B0604020202020204" pitchFamily="34" charset="0"/>
              </a:rPr>
              <a:t>3,178</a:t>
            </a:r>
            <a:endParaRPr lang="es-ES_tradnl" b="1" dirty="0">
              <a:solidFill>
                <a:srgbClr val="C36E3B"/>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graphicFrame>
        <p:nvGraphicFramePr>
          <p:cNvPr id="20" name="Gráfico 19"/>
          <p:cNvGraphicFramePr/>
          <p:nvPr>
            <p:extLst>
              <p:ext uri="{D42A27DB-BD31-4B8C-83A1-F6EECF244321}">
                <p14:modId xmlns:p14="http://schemas.microsoft.com/office/powerpoint/2010/main" val="2812624913"/>
              </p:ext>
            </p:extLst>
          </p:nvPr>
        </p:nvGraphicFramePr>
        <p:xfrm>
          <a:off x="5505427" y="2318515"/>
          <a:ext cx="4416724" cy="2751825"/>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ángulo redondeado 20"/>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2" name="Imagen 21">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pic>
        <p:nvPicPr>
          <p:cNvPr id="19" name="Imagen 18">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1750" y="3694427"/>
            <a:ext cx="1000125" cy="323850"/>
          </a:xfrm>
          <a:prstGeom prst="rect">
            <a:avLst/>
          </a:prstGeom>
        </p:spPr>
      </p:pic>
      <p:pic>
        <p:nvPicPr>
          <p:cNvPr id="23" name="Imagen 22">
            <a:hlinkClick r:id="rId10"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1749" y="4817876"/>
            <a:ext cx="1000125" cy="323850"/>
          </a:xfrm>
          <a:prstGeom prst="rect">
            <a:avLst/>
          </a:prstGeom>
        </p:spPr>
      </p:pic>
    </p:spTree>
    <p:extLst>
      <p:ext uri="{BB962C8B-B14F-4D97-AF65-F5344CB8AC3E}">
        <p14:creationId xmlns:p14="http://schemas.microsoft.com/office/powerpoint/2010/main" val="3215182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96A7C94-32B4-40AA-BFA1-8C6A0FF0077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Becas</a:t>
            </a:r>
          </a:p>
        </p:txBody>
      </p:sp>
      <p:sp>
        <p:nvSpPr>
          <p:cNvPr id="4" name="Título 1">
            <a:extLst>
              <a:ext uri="{FF2B5EF4-FFF2-40B4-BE49-F238E27FC236}">
                <a16:creationId xmlns:a16="http://schemas.microsoft.com/office/drawing/2014/main" id="{DCA60AD0-E4D0-4C3B-B089-80C07B1178AA}"/>
              </a:ext>
            </a:extLst>
          </p:cNvPr>
          <p:cNvSpPr txBox="1">
            <a:spLocks/>
          </p:cNvSpPr>
          <p:nvPr/>
        </p:nvSpPr>
        <p:spPr>
          <a:xfrm>
            <a:off x="942870" y="1571624"/>
            <a:ext cx="547698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Becas</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0188BEA-26B1-4EBA-8C5F-4035C38E8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sp>
        <p:nvSpPr>
          <p:cNvPr id="6" name="CuadroTexto 5">
            <a:extLst>
              <a:ext uri="{FF2B5EF4-FFF2-40B4-BE49-F238E27FC236}">
                <a16:creationId xmlns:a16="http://schemas.microsoft.com/office/drawing/2014/main" id="{AC8114E4-4DA9-48DD-9C3E-458211F0C2BB}"/>
              </a:ext>
            </a:extLst>
          </p:cNvPr>
          <p:cNvSpPr txBox="1"/>
          <p:nvPr/>
        </p:nvSpPr>
        <p:spPr>
          <a:xfrm>
            <a:off x="9058275" y="976077"/>
            <a:ext cx="2638425"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Becas otorgadas a Otoño 2017</a:t>
            </a:r>
          </a:p>
        </p:txBody>
      </p:sp>
      <p:sp>
        <p:nvSpPr>
          <p:cNvPr id="7" name="Rectángulo 6">
            <a:extLst>
              <a:ext uri="{FF2B5EF4-FFF2-40B4-BE49-F238E27FC236}">
                <a16:creationId xmlns:a16="http://schemas.microsoft.com/office/drawing/2014/main" id="{EA8B4206-15CE-4D55-A9C7-550EFFA3B7B9}"/>
              </a:ext>
            </a:extLst>
          </p:cNvPr>
          <p:cNvSpPr/>
          <p:nvPr/>
        </p:nvSpPr>
        <p:spPr>
          <a:xfrm>
            <a:off x="956475" y="2417563"/>
            <a:ext cx="2333470" cy="707886"/>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Becas otorgadas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Otoño 2017</a:t>
            </a:r>
          </a:p>
        </p:txBody>
      </p:sp>
      <p:pic>
        <p:nvPicPr>
          <p:cNvPr id="8" name="Picture 8">
            <a:extLst>
              <a:ext uri="{FF2B5EF4-FFF2-40B4-BE49-F238E27FC236}">
                <a16:creationId xmlns:a16="http://schemas.microsoft.com/office/drawing/2014/main" id="{45774D00-D71A-4900-A87A-066639118D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95" t="4445" r="38125" b="48973"/>
          <a:stretch/>
        </p:blipFill>
        <p:spPr bwMode="auto">
          <a:xfrm>
            <a:off x="3597755" y="2307900"/>
            <a:ext cx="317240" cy="59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2C7CADE5-9951-489A-B42B-C3B8188309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96" t="48972" r="38199"/>
          <a:stretch/>
        </p:blipFill>
        <p:spPr bwMode="auto">
          <a:xfrm>
            <a:off x="4551293" y="2357588"/>
            <a:ext cx="317836" cy="66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adroTexto 9">
            <a:extLst>
              <a:ext uri="{FF2B5EF4-FFF2-40B4-BE49-F238E27FC236}">
                <a16:creationId xmlns:a16="http://schemas.microsoft.com/office/drawing/2014/main" id="{31246013-DCA8-452A-826B-1C379931CF04}"/>
              </a:ext>
            </a:extLst>
          </p:cNvPr>
          <p:cNvSpPr txBox="1"/>
          <p:nvPr/>
        </p:nvSpPr>
        <p:spPr>
          <a:xfrm>
            <a:off x="3420477" y="2203099"/>
            <a:ext cx="636713" cy="230832"/>
          </a:xfrm>
          <a:prstGeom prst="rect">
            <a:avLst/>
          </a:prstGeom>
          <a:noFill/>
        </p:spPr>
        <p:txBody>
          <a:bodyPr wrap="none" rtlCol="0">
            <a:spAutoFit/>
          </a:bodyPr>
          <a:lstStyle/>
          <a:p>
            <a:r>
              <a:rPr lang="es-ES_tradnl" sz="900" dirty="0"/>
              <a:t>Hombres</a:t>
            </a:r>
            <a:endParaRPr lang="es-MX" sz="900" dirty="0"/>
          </a:p>
        </p:txBody>
      </p:sp>
      <p:sp>
        <p:nvSpPr>
          <p:cNvPr id="11" name="CuadroTexto 10">
            <a:extLst>
              <a:ext uri="{FF2B5EF4-FFF2-40B4-BE49-F238E27FC236}">
                <a16:creationId xmlns:a16="http://schemas.microsoft.com/office/drawing/2014/main" id="{0ED80831-FD54-402C-ABB0-9EE331E0776F}"/>
              </a:ext>
            </a:extLst>
          </p:cNvPr>
          <p:cNvSpPr txBox="1"/>
          <p:nvPr/>
        </p:nvSpPr>
        <p:spPr>
          <a:xfrm>
            <a:off x="4412640" y="2206204"/>
            <a:ext cx="587021" cy="230832"/>
          </a:xfrm>
          <a:prstGeom prst="rect">
            <a:avLst/>
          </a:prstGeom>
          <a:noFill/>
        </p:spPr>
        <p:txBody>
          <a:bodyPr wrap="none" rtlCol="0">
            <a:spAutoFit/>
          </a:bodyPr>
          <a:lstStyle/>
          <a:p>
            <a:r>
              <a:rPr lang="es-ES_tradnl" sz="900" dirty="0"/>
              <a:t>Mujeres</a:t>
            </a:r>
            <a:endParaRPr lang="es-MX" sz="900" dirty="0"/>
          </a:p>
        </p:txBody>
      </p:sp>
      <p:sp>
        <p:nvSpPr>
          <p:cNvPr id="12" name="CuadroTexto 11">
            <a:extLst>
              <a:ext uri="{FF2B5EF4-FFF2-40B4-BE49-F238E27FC236}">
                <a16:creationId xmlns:a16="http://schemas.microsoft.com/office/drawing/2014/main" id="{32D201D1-571A-4664-ABB7-264AA95A121B}"/>
              </a:ext>
            </a:extLst>
          </p:cNvPr>
          <p:cNvSpPr txBox="1"/>
          <p:nvPr/>
        </p:nvSpPr>
        <p:spPr>
          <a:xfrm>
            <a:off x="3366198" y="3049891"/>
            <a:ext cx="2102949" cy="1754326"/>
          </a:xfrm>
          <a:prstGeom prst="rect">
            <a:avLst/>
          </a:prstGeom>
          <a:noFill/>
        </p:spPr>
        <p:txBody>
          <a:bodyPr wrap="square" rtlCol="0">
            <a:spAutoFit/>
          </a:bodyPr>
          <a:lstStyle/>
          <a:p>
            <a:pPr>
              <a:lnSpc>
                <a:spcPct val="200000"/>
              </a:lnSpc>
            </a:pPr>
            <a:r>
              <a:rPr lang="es-ES_tradnl" b="1" dirty="0">
                <a:solidFill>
                  <a:srgbClr val="D08E37"/>
                </a:solidFill>
                <a:latin typeface="Arial" panose="020B0604020202020204" pitchFamily="34" charset="0"/>
                <a:cs typeface="Arial" panose="020B0604020202020204" pitchFamily="34" charset="0"/>
              </a:rPr>
              <a:t>41.6%</a:t>
            </a:r>
            <a:r>
              <a:rPr lang="es-ES_tradnl" b="1" dirty="0">
                <a:latin typeface="Arial" panose="020B0604020202020204" pitchFamily="34" charset="0"/>
                <a:cs typeface="Arial" panose="020B0604020202020204" pitchFamily="34" charset="0"/>
              </a:rPr>
              <a:t>      </a:t>
            </a:r>
            <a:r>
              <a:rPr lang="es-ES_tradnl" b="1" dirty="0">
                <a:solidFill>
                  <a:srgbClr val="48BA89"/>
                </a:solidFill>
                <a:latin typeface="Arial" panose="020B0604020202020204" pitchFamily="34" charset="0"/>
                <a:cs typeface="Arial" panose="020B0604020202020204" pitchFamily="34" charset="0"/>
              </a:rPr>
              <a:t>58.4%</a:t>
            </a:r>
          </a:p>
          <a:p>
            <a:pPr>
              <a:lnSpc>
                <a:spcPct val="200000"/>
              </a:lnSpc>
            </a:pPr>
            <a:r>
              <a:rPr lang="es-ES_tradnl" b="1" dirty="0">
                <a:solidFill>
                  <a:srgbClr val="D08E37"/>
                </a:solidFill>
                <a:latin typeface="Arial" panose="020B0604020202020204" pitchFamily="34" charset="0"/>
                <a:cs typeface="Arial" panose="020B0604020202020204" pitchFamily="34" charset="0"/>
              </a:rPr>
              <a:t>50.3%</a:t>
            </a:r>
            <a:r>
              <a:rPr lang="es-ES_tradnl" b="1" dirty="0">
                <a:latin typeface="Arial" panose="020B0604020202020204" pitchFamily="34" charset="0"/>
                <a:cs typeface="Arial" panose="020B0604020202020204" pitchFamily="34" charset="0"/>
              </a:rPr>
              <a:t>     </a:t>
            </a:r>
            <a:r>
              <a:rPr lang="es-ES_tradnl" b="1" dirty="0">
                <a:solidFill>
                  <a:srgbClr val="48BA89"/>
                </a:solidFill>
                <a:latin typeface="Arial" panose="020B0604020202020204" pitchFamily="34" charset="0"/>
                <a:cs typeface="Arial" panose="020B0604020202020204" pitchFamily="34" charset="0"/>
              </a:rPr>
              <a:t>49.7%</a:t>
            </a:r>
          </a:p>
          <a:p>
            <a:pPr>
              <a:lnSpc>
                <a:spcPct val="200000"/>
              </a:lnSpc>
            </a:pPr>
            <a:r>
              <a:rPr lang="es-ES_tradnl" b="1" dirty="0">
                <a:solidFill>
                  <a:srgbClr val="D08E37"/>
                </a:solidFill>
                <a:latin typeface="Arial" panose="020B0604020202020204" pitchFamily="34" charset="0"/>
                <a:cs typeface="Arial" panose="020B0604020202020204" pitchFamily="34" charset="0"/>
              </a:rPr>
              <a:t>35.7%</a:t>
            </a:r>
            <a:r>
              <a:rPr lang="es-ES_tradnl" b="1" dirty="0">
                <a:latin typeface="Arial" panose="020B0604020202020204" pitchFamily="34" charset="0"/>
                <a:cs typeface="Arial" panose="020B0604020202020204" pitchFamily="34" charset="0"/>
              </a:rPr>
              <a:t>     </a:t>
            </a:r>
            <a:r>
              <a:rPr lang="es-ES_tradnl" b="1" dirty="0">
                <a:solidFill>
                  <a:srgbClr val="48BA89"/>
                </a:solidFill>
                <a:latin typeface="Arial" panose="020B0604020202020204" pitchFamily="34" charset="0"/>
                <a:cs typeface="Arial" panose="020B0604020202020204" pitchFamily="34" charset="0"/>
              </a:rPr>
              <a:t>64.3%</a:t>
            </a:r>
          </a:p>
        </p:txBody>
      </p:sp>
      <p:sp>
        <p:nvSpPr>
          <p:cNvPr id="13" name="CuadroTexto 12">
            <a:extLst>
              <a:ext uri="{FF2B5EF4-FFF2-40B4-BE49-F238E27FC236}">
                <a16:creationId xmlns:a16="http://schemas.microsoft.com/office/drawing/2014/main" id="{25C620DA-3AE2-4835-99AA-A1D36C534ADA}"/>
              </a:ext>
            </a:extLst>
          </p:cNvPr>
          <p:cNvSpPr txBox="1"/>
          <p:nvPr/>
        </p:nvSpPr>
        <p:spPr>
          <a:xfrm>
            <a:off x="707540" y="3063550"/>
            <a:ext cx="2387076" cy="1754326"/>
          </a:xfrm>
          <a:prstGeom prst="rect">
            <a:avLst/>
          </a:prstGeom>
          <a:noFill/>
        </p:spPr>
        <p:txBody>
          <a:bodyPr wrap="square" rtlCol="0">
            <a:spAutoFit/>
          </a:bodyPr>
          <a:lstStyle/>
          <a:p>
            <a:pPr algn="r">
              <a:lnSpc>
                <a:spcPct val="200000"/>
              </a:lnSpc>
            </a:pPr>
            <a:r>
              <a:rPr lang="es-MX" dirty="0">
                <a:latin typeface="Arial" panose="020B0604020202020204" pitchFamily="34" charset="0"/>
                <a:cs typeface="Arial" panose="020B0604020202020204" pitchFamily="34" charset="0"/>
              </a:rPr>
              <a:t>Licenciatura</a:t>
            </a:r>
            <a:r>
              <a:rPr lang="x-none" dirty="0">
                <a:latin typeface="Arial" panose="020B0604020202020204" pitchFamily="34" charset="0"/>
                <a:cs typeface="Arial" panose="020B0604020202020204" pitchFamily="34" charset="0"/>
              </a:rPr>
              <a:t>: </a:t>
            </a:r>
            <a:r>
              <a:rPr lang="es-MX" b="1" dirty="0">
                <a:solidFill>
                  <a:srgbClr val="0070C0"/>
                </a:solidFill>
                <a:latin typeface="Arial" panose="020B0604020202020204" pitchFamily="34" charset="0"/>
                <a:cs typeface="Arial" panose="020B0604020202020204" pitchFamily="34" charset="0"/>
              </a:rPr>
              <a:t>16,075</a:t>
            </a:r>
            <a:endParaRPr lang="es-ES_tradnl" b="1" dirty="0">
              <a:solidFill>
                <a:srgbClr val="0070C0"/>
              </a:solidFill>
              <a:latin typeface="Arial" panose="020B0604020202020204" pitchFamily="34" charset="0"/>
              <a:cs typeface="Arial" panose="020B0604020202020204" pitchFamily="34" charset="0"/>
            </a:endParaRPr>
          </a:p>
          <a:p>
            <a:pPr algn="r">
              <a:lnSpc>
                <a:spcPct val="200000"/>
              </a:lnSpc>
            </a:pPr>
            <a:r>
              <a:rPr lang="es-MX" dirty="0">
                <a:latin typeface="Arial" panose="020B0604020202020204" pitchFamily="34" charset="0"/>
                <a:cs typeface="Arial" panose="020B0604020202020204" pitchFamily="34" charset="0"/>
              </a:rPr>
              <a:t>Posgrado</a:t>
            </a:r>
            <a:r>
              <a:rPr lang="x-none"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    </a:t>
            </a:r>
            <a:r>
              <a:rPr lang="es-MX" b="1" dirty="0">
                <a:solidFill>
                  <a:srgbClr val="C36E3B"/>
                </a:solidFill>
                <a:latin typeface="Arial" panose="020B0604020202020204" pitchFamily="34" charset="0"/>
                <a:cs typeface="Arial" panose="020B0604020202020204" pitchFamily="34" charset="0"/>
              </a:rPr>
              <a:t>477</a:t>
            </a:r>
          </a:p>
          <a:p>
            <a:pPr algn="r">
              <a:lnSpc>
                <a:spcPct val="200000"/>
              </a:lnSpc>
            </a:pPr>
            <a:r>
              <a:rPr lang="es-MX" dirty="0">
                <a:latin typeface="Arial" panose="020B0604020202020204" pitchFamily="34" charset="0"/>
                <a:cs typeface="Arial" panose="020B0604020202020204" pitchFamily="34" charset="0"/>
              </a:rPr>
              <a:t>Académicos</a:t>
            </a:r>
            <a:r>
              <a:rPr lang="x-none"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     </a:t>
            </a:r>
            <a:r>
              <a:rPr lang="es-MX" b="1" dirty="0">
                <a:solidFill>
                  <a:srgbClr val="0070C0"/>
                </a:solidFill>
                <a:latin typeface="Arial" panose="020B0604020202020204" pitchFamily="34" charset="0"/>
                <a:cs typeface="Arial" panose="020B0604020202020204" pitchFamily="34" charset="0"/>
              </a:rPr>
              <a:t>14</a:t>
            </a:r>
          </a:p>
        </p:txBody>
      </p:sp>
      <p:pic>
        <p:nvPicPr>
          <p:cNvPr id="18" name="Imagen 17">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graphicFrame>
        <p:nvGraphicFramePr>
          <p:cNvPr id="19" name="Gráfico 18"/>
          <p:cNvGraphicFramePr/>
          <p:nvPr>
            <p:extLst>
              <p:ext uri="{D42A27DB-BD31-4B8C-83A1-F6EECF244321}">
                <p14:modId xmlns:p14="http://schemas.microsoft.com/office/powerpoint/2010/main" val="774269969"/>
              </p:ext>
            </p:extLst>
          </p:nvPr>
        </p:nvGraphicFramePr>
        <p:xfrm>
          <a:off x="5740729" y="2357588"/>
          <a:ext cx="4469779" cy="2417355"/>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ángulo redondeado 21"/>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3" name="Imagen 2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pic>
        <p:nvPicPr>
          <p:cNvPr id="20" name="Imagen 19">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1015" y="4860668"/>
            <a:ext cx="1000125" cy="323850"/>
          </a:xfrm>
          <a:prstGeom prst="rect">
            <a:avLst/>
          </a:prstGeom>
        </p:spPr>
      </p:pic>
    </p:spTree>
    <p:extLst>
      <p:ext uri="{BB962C8B-B14F-4D97-AF65-F5344CB8AC3E}">
        <p14:creationId xmlns:p14="http://schemas.microsoft.com/office/powerpoint/2010/main" val="2111040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96A7C94-32B4-40AA-BFA1-8C6A0FF0077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Egresados</a:t>
            </a:r>
          </a:p>
        </p:txBody>
      </p:sp>
      <p:sp>
        <p:nvSpPr>
          <p:cNvPr id="4" name="Título 1">
            <a:extLst>
              <a:ext uri="{FF2B5EF4-FFF2-40B4-BE49-F238E27FC236}">
                <a16:creationId xmlns:a16="http://schemas.microsoft.com/office/drawing/2014/main" id="{DCA60AD0-E4D0-4C3B-B089-80C07B1178AA}"/>
              </a:ext>
            </a:extLst>
          </p:cNvPr>
          <p:cNvSpPr txBox="1">
            <a:spLocks/>
          </p:cNvSpPr>
          <p:nvPr/>
        </p:nvSpPr>
        <p:spPr>
          <a:xfrm>
            <a:off x="942870" y="1571624"/>
            <a:ext cx="3842989"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Egresados</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0188BEA-26B1-4EBA-8C5F-4035C38E8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sp>
        <p:nvSpPr>
          <p:cNvPr id="6" name="CuadroTexto 5">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En el trimestre Otoño 2017</a:t>
            </a:r>
          </a:p>
        </p:txBody>
      </p:sp>
      <p:sp>
        <p:nvSpPr>
          <p:cNvPr id="7" name="CuadroTexto 6">
            <a:extLst>
              <a:ext uri="{FF2B5EF4-FFF2-40B4-BE49-F238E27FC236}">
                <a16:creationId xmlns:a16="http://schemas.microsoft.com/office/drawing/2014/main" id="{DB309893-2A1F-4028-8648-7A674B0A48B9}"/>
              </a:ext>
            </a:extLst>
          </p:cNvPr>
          <p:cNvSpPr txBox="1"/>
          <p:nvPr/>
        </p:nvSpPr>
        <p:spPr>
          <a:xfrm>
            <a:off x="1205166" y="2596332"/>
            <a:ext cx="2995360" cy="1200329"/>
          </a:xfrm>
          <a:prstGeom prst="rect">
            <a:avLst/>
          </a:prstGeom>
          <a:noFill/>
        </p:spPr>
        <p:txBody>
          <a:bodyPr wrap="square" rtlCol="0">
            <a:spAutoFit/>
          </a:bodyPr>
          <a:lstStyle/>
          <a:p>
            <a:pPr>
              <a:lnSpc>
                <a:spcPct val="150000"/>
              </a:lnSpc>
              <a:defRPr/>
            </a:pPr>
            <a:r>
              <a:rPr lang="es-MX" sz="2400" b="1" dirty="0">
                <a:solidFill>
                  <a:srgbClr val="0070C0"/>
                </a:solidFill>
                <a:latin typeface="Arial" panose="020B0604020202020204" pitchFamily="34" charset="0"/>
                <a:cs typeface="Arial" panose="020B0604020202020204" pitchFamily="34" charset="0"/>
              </a:rPr>
              <a:t>1,247</a:t>
            </a:r>
            <a:r>
              <a:rPr lang="es-MX" sz="2000" dirty="0">
                <a:solidFill>
                  <a:prstClr val="black"/>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de Licenciatura</a:t>
            </a:r>
            <a:endParaRPr lang="es-MX" sz="2000" dirty="0">
              <a:solidFill>
                <a:prstClr val="black"/>
              </a:solidFill>
              <a:latin typeface="Arial" panose="020B0604020202020204" pitchFamily="34" charset="0"/>
              <a:cs typeface="Arial" panose="020B0604020202020204" pitchFamily="34" charset="0"/>
            </a:endParaRPr>
          </a:p>
          <a:p>
            <a:pPr>
              <a:lnSpc>
                <a:spcPct val="150000"/>
              </a:lnSpc>
              <a:defRPr/>
            </a:pPr>
            <a:r>
              <a:rPr lang="es-MX" sz="2400" b="1" dirty="0">
                <a:solidFill>
                  <a:srgbClr val="0070C0"/>
                </a:solidFill>
                <a:latin typeface="Arial" panose="020B0604020202020204" pitchFamily="34" charset="0"/>
                <a:cs typeface="Arial" panose="020B0604020202020204" pitchFamily="34" charset="0"/>
              </a:rPr>
              <a:t>   </a:t>
            </a:r>
            <a:r>
              <a:rPr lang="es-MX" sz="2400" b="1" dirty="0">
                <a:solidFill>
                  <a:srgbClr val="C36E3B"/>
                </a:solidFill>
                <a:latin typeface="Arial" panose="020B0604020202020204" pitchFamily="34" charset="0"/>
                <a:cs typeface="Arial" panose="020B0604020202020204" pitchFamily="34" charset="0"/>
              </a:rPr>
              <a:t>262</a:t>
            </a:r>
            <a:r>
              <a:rPr lang="es-MX" sz="2000" dirty="0">
                <a:solidFill>
                  <a:prstClr val="black"/>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de Posgrado</a:t>
            </a:r>
            <a:endParaRPr lang="es-ES_tradnl" sz="2000" dirty="0">
              <a:solidFill>
                <a:prstClr val="black"/>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01FFA2AB-59D9-435A-AAE8-A62F1D59492D}"/>
              </a:ext>
            </a:extLst>
          </p:cNvPr>
          <p:cNvSpPr/>
          <p:nvPr/>
        </p:nvSpPr>
        <p:spPr>
          <a:xfrm>
            <a:off x="961746" y="2190088"/>
            <a:ext cx="807579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 el trimestre Otoño 2017</a:t>
            </a:r>
          </a:p>
        </p:txBody>
      </p:sp>
      <p:pic>
        <p:nvPicPr>
          <p:cNvPr id="1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53895" t="4445" r="38125" b="48973"/>
          <a:stretch/>
        </p:blipFill>
        <p:spPr bwMode="auto">
          <a:xfrm>
            <a:off x="4866313" y="1979668"/>
            <a:ext cx="317240" cy="59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53896" t="48972" r="38199"/>
          <a:stretch/>
        </p:blipFill>
        <p:spPr bwMode="auto">
          <a:xfrm>
            <a:off x="5819851" y="2029356"/>
            <a:ext cx="317836" cy="66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uadroTexto 13"/>
          <p:cNvSpPr txBox="1"/>
          <p:nvPr/>
        </p:nvSpPr>
        <p:spPr>
          <a:xfrm>
            <a:off x="4689035" y="1874867"/>
            <a:ext cx="63671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prstClr val="black"/>
                </a:solidFill>
                <a:effectLst/>
                <a:uLnTx/>
                <a:uFillTx/>
                <a:latin typeface="Trebuchet MS"/>
                <a:ea typeface="+mn-ea"/>
                <a:cs typeface="+mn-cs"/>
              </a:rPr>
              <a:t>Hombres</a:t>
            </a:r>
            <a:endParaRPr kumimoji="0" lang="es-MX" sz="9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5" name="CuadroTexto 14"/>
          <p:cNvSpPr txBox="1"/>
          <p:nvPr/>
        </p:nvSpPr>
        <p:spPr>
          <a:xfrm>
            <a:off x="5681198" y="1877972"/>
            <a:ext cx="587020"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prstClr val="black"/>
                </a:solidFill>
                <a:effectLst/>
                <a:uLnTx/>
                <a:uFillTx/>
                <a:latin typeface="Trebuchet MS"/>
                <a:ea typeface="+mn-ea"/>
                <a:cs typeface="+mn-cs"/>
              </a:rPr>
              <a:t>Mujeres</a:t>
            </a:r>
            <a:endParaRPr kumimoji="0" lang="es-MX" sz="9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7" name="CuadroTexto 16">
            <a:extLst>
              <a:ext uri="{FF2B5EF4-FFF2-40B4-BE49-F238E27FC236}">
                <a16:creationId xmlns:a16="http://schemas.microsoft.com/office/drawing/2014/main" id="{32D201D1-571A-4664-ABB7-264AA95A121B}"/>
              </a:ext>
            </a:extLst>
          </p:cNvPr>
          <p:cNvSpPr txBox="1"/>
          <p:nvPr/>
        </p:nvSpPr>
        <p:spPr>
          <a:xfrm>
            <a:off x="4629723" y="2604879"/>
            <a:ext cx="2102949" cy="1200329"/>
          </a:xfrm>
          <a:prstGeom prst="rect">
            <a:avLst/>
          </a:prstGeom>
          <a:noFill/>
        </p:spPr>
        <p:txBody>
          <a:bodyPr wrap="square" rtlCol="0">
            <a:spAutoFit/>
          </a:bodyPr>
          <a:lstStyle/>
          <a:p>
            <a:pPr>
              <a:lnSpc>
                <a:spcPct val="200000"/>
              </a:lnSpc>
            </a:pPr>
            <a:r>
              <a:rPr lang="es-ES_tradnl" b="1" dirty="0">
                <a:solidFill>
                  <a:srgbClr val="D08E37"/>
                </a:solidFill>
                <a:latin typeface="Arial" panose="020B0604020202020204" pitchFamily="34" charset="0"/>
                <a:cs typeface="Arial" panose="020B0604020202020204" pitchFamily="34" charset="0"/>
              </a:rPr>
              <a:t>49.1%</a:t>
            </a:r>
            <a:r>
              <a:rPr lang="es-ES_tradnl" b="1" dirty="0">
                <a:latin typeface="Arial" panose="020B0604020202020204" pitchFamily="34" charset="0"/>
                <a:cs typeface="Arial" panose="020B0604020202020204" pitchFamily="34" charset="0"/>
              </a:rPr>
              <a:t>      </a:t>
            </a:r>
            <a:r>
              <a:rPr lang="es-ES_tradnl" b="1" dirty="0">
                <a:solidFill>
                  <a:srgbClr val="48BA89"/>
                </a:solidFill>
                <a:latin typeface="Arial" panose="020B0604020202020204" pitchFamily="34" charset="0"/>
                <a:cs typeface="Arial" panose="020B0604020202020204" pitchFamily="34" charset="0"/>
              </a:rPr>
              <a:t>50.9%</a:t>
            </a:r>
          </a:p>
          <a:p>
            <a:pPr>
              <a:lnSpc>
                <a:spcPct val="200000"/>
              </a:lnSpc>
            </a:pPr>
            <a:r>
              <a:rPr lang="es-ES_tradnl" b="1" dirty="0">
                <a:solidFill>
                  <a:srgbClr val="D08E37"/>
                </a:solidFill>
                <a:latin typeface="Arial" panose="020B0604020202020204" pitchFamily="34" charset="0"/>
                <a:cs typeface="Arial" panose="020B0604020202020204" pitchFamily="34" charset="0"/>
              </a:rPr>
              <a:t>50.0%</a:t>
            </a:r>
            <a:r>
              <a:rPr lang="es-ES_tradnl" b="1" dirty="0">
                <a:latin typeface="Arial" panose="020B0604020202020204" pitchFamily="34" charset="0"/>
                <a:cs typeface="Arial" panose="020B0604020202020204" pitchFamily="34" charset="0"/>
              </a:rPr>
              <a:t>      </a:t>
            </a:r>
            <a:r>
              <a:rPr lang="es-ES_tradnl" b="1" dirty="0">
                <a:solidFill>
                  <a:srgbClr val="48BA89"/>
                </a:solidFill>
                <a:latin typeface="Arial" panose="020B0604020202020204" pitchFamily="34" charset="0"/>
                <a:cs typeface="Arial" panose="020B0604020202020204" pitchFamily="34" charset="0"/>
              </a:rPr>
              <a:t>50.0%</a:t>
            </a:r>
          </a:p>
        </p:txBody>
      </p:sp>
      <p:pic>
        <p:nvPicPr>
          <p:cNvPr id="18" name="Imagen 17">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20" name="Rectángulo redondeado 19"/>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1" name="Imagen 20">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pic>
        <p:nvPicPr>
          <p:cNvPr id="19" name="Imagen 18">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8468" y="2815702"/>
            <a:ext cx="1000125" cy="323850"/>
          </a:xfrm>
          <a:prstGeom prst="rect">
            <a:avLst/>
          </a:prstGeom>
        </p:spPr>
      </p:pic>
      <p:pic>
        <p:nvPicPr>
          <p:cNvPr id="22" name="Imagen 21">
            <a:hlinkClick r:id="rId9"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8468" y="3346006"/>
            <a:ext cx="1000125" cy="323850"/>
          </a:xfrm>
          <a:prstGeom prst="rect">
            <a:avLst/>
          </a:prstGeom>
        </p:spPr>
      </p:pic>
    </p:spTree>
    <p:extLst>
      <p:ext uri="{BB962C8B-B14F-4D97-AF65-F5344CB8AC3E}">
        <p14:creationId xmlns:p14="http://schemas.microsoft.com/office/powerpoint/2010/main" val="601305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96A7C94-32B4-40AA-BFA1-8C6A0FF0077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Egresados</a:t>
            </a:r>
          </a:p>
        </p:txBody>
      </p:sp>
      <p:sp>
        <p:nvSpPr>
          <p:cNvPr id="4" name="Título 1">
            <a:extLst>
              <a:ext uri="{FF2B5EF4-FFF2-40B4-BE49-F238E27FC236}">
                <a16:creationId xmlns:a16="http://schemas.microsoft.com/office/drawing/2014/main" id="{DCA60AD0-E4D0-4C3B-B089-80C07B1178AA}"/>
              </a:ext>
            </a:extLst>
          </p:cNvPr>
          <p:cNvSpPr txBox="1">
            <a:spLocks/>
          </p:cNvSpPr>
          <p:nvPr/>
        </p:nvSpPr>
        <p:spPr>
          <a:xfrm>
            <a:off x="942870" y="1571624"/>
            <a:ext cx="3842989"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Egresados</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0188BEA-26B1-4EBA-8C5F-4035C38E8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sp>
        <p:nvSpPr>
          <p:cNvPr id="6" name="CuadroTexto 5">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Acumulados</a:t>
            </a:r>
          </a:p>
        </p:txBody>
      </p:sp>
      <p:sp>
        <p:nvSpPr>
          <p:cNvPr id="7" name="CuadroTexto 6">
            <a:extLst>
              <a:ext uri="{FF2B5EF4-FFF2-40B4-BE49-F238E27FC236}">
                <a16:creationId xmlns:a16="http://schemas.microsoft.com/office/drawing/2014/main" id="{DB309893-2A1F-4028-8648-7A674B0A48B9}"/>
              </a:ext>
            </a:extLst>
          </p:cNvPr>
          <p:cNvSpPr txBox="1"/>
          <p:nvPr/>
        </p:nvSpPr>
        <p:spPr>
          <a:xfrm>
            <a:off x="1205165" y="2596332"/>
            <a:ext cx="3424557" cy="1200329"/>
          </a:xfrm>
          <a:prstGeom prst="rect">
            <a:avLst/>
          </a:prstGeom>
          <a:noFill/>
        </p:spPr>
        <p:txBody>
          <a:bodyPr wrap="square" rtlCol="0">
            <a:spAutoFit/>
          </a:bodyPr>
          <a:lstStyle/>
          <a:p>
            <a:pPr>
              <a:lnSpc>
                <a:spcPct val="150000"/>
              </a:lnSpc>
              <a:defRPr/>
            </a:pPr>
            <a:r>
              <a:rPr lang="es-MX" sz="2400" b="1" dirty="0">
                <a:solidFill>
                  <a:srgbClr val="0070C0"/>
                </a:solidFill>
                <a:latin typeface="Arial" panose="020B0604020202020204" pitchFamily="34" charset="0"/>
                <a:cs typeface="Arial" panose="020B0604020202020204" pitchFamily="34" charset="0"/>
              </a:rPr>
              <a:t>157,477</a:t>
            </a:r>
            <a:r>
              <a:rPr lang="es-MX" sz="2000" dirty="0">
                <a:solidFill>
                  <a:prstClr val="black"/>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de Licenciatura</a:t>
            </a:r>
            <a:endParaRPr lang="es-MX" sz="2000" dirty="0">
              <a:solidFill>
                <a:prstClr val="black"/>
              </a:solidFill>
              <a:latin typeface="Arial" panose="020B0604020202020204" pitchFamily="34" charset="0"/>
              <a:cs typeface="Arial" panose="020B0604020202020204" pitchFamily="34" charset="0"/>
            </a:endParaRPr>
          </a:p>
          <a:p>
            <a:pPr>
              <a:lnSpc>
                <a:spcPct val="150000"/>
              </a:lnSpc>
              <a:defRPr/>
            </a:pPr>
            <a:r>
              <a:rPr lang="es-MX" sz="2400" b="1" dirty="0">
                <a:solidFill>
                  <a:srgbClr val="0070C0"/>
                </a:solidFill>
                <a:latin typeface="Arial" panose="020B0604020202020204" pitchFamily="34" charset="0"/>
                <a:cs typeface="Arial" panose="020B0604020202020204" pitchFamily="34" charset="0"/>
              </a:rPr>
              <a:t>  </a:t>
            </a:r>
            <a:r>
              <a:rPr lang="es-MX" sz="2400" b="1" dirty="0">
                <a:solidFill>
                  <a:srgbClr val="C36E3B"/>
                </a:solidFill>
                <a:latin typeface="Arial" panose="020B0604020202020204" pitchFamily="34" charset="0"/>
                <a:cs typeface="Arial" panose="020B0604020202020204" pitchFamily="34" charset="0"/>
              </a:rPr>
              <a:t>13,054</a:t>
            </a:r>
            <a:r>
              <a:rPr lang="es-MX" sz="2400" b="1" dirty="0">
                <a:solidFill>
                  <a:srgbClr val="0070C0"/>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de Posgrado</a:t>
            </a:r>
            <a:endParaRPr lang="es-ES_tradnl" sz="2000" dirty="0">
              <a:solidFill>
                <a:prstClr val="black"/>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01FFA2AB-59D9-435A-AAE8-A62F1D59492D}"/>
              </a:ext>
            </a:extLst>
          </p:cNvPr>
          <p:cNvSpPr/>
          <p:nvPr/>
        </p:nvSpPr>
        <p:spPr>
          <a:xfrm>
            <a:off x="961746" y="2190088"/>
            <a:ext cx="807579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Acumulados</a:t>
            </a:r>
          </a:p>
        </p:txBody>
      </p:sp>
      <p:pic>
        <p:nvPicPr>
          <p:cNvPr id="1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53895" t="4445" r="38125" b="48973"/>
          <a:stretch/>
        </p:blipFill>
        <p:spPr bwMode="auto">
          <a:xfrm>
            <a:off x="4866313" y="1979668"/>
            <a:ext cx="317240" cy="59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53896" t="48972" r="38199"/>
          <a:stretch/>
        </p:blipFill>
        <p:spPr bwMode="auto">
          <a:xfrm>
            <a:off x="5819851" y="2029356"/>
            <a:ext cx="317836" cy="66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uadroTexto 13"/>
          <p:cNvSpPr txBox="1"/>
          <p:nvPr/>
        </p:nvSpPr>
        <p:spPr>
          <a:xfrm>
            <a:off x="4689035" y="1874867"/>
            <a:ext cx="63671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prstClr val="black"/>
                </a:solidFill>
                <a:effectLst/>
                <a:uLnTx/>
                <a:uFillTx/>
                <a:latin typeface="Trebuchet MS"/>
                <a:ea typeface="+mn-ea"/>
                <a:cs typeface="+mn-cs"/>
              </a:rPr>
              <a:t>Hombres</a:t>
            </a:r>
            <a:endParaRPr kumimoji="0" lang="es-MX" sz="9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5" name="CuadroTexto 14"/>
          <p:cNvSpPr txBox="1"/>
          <p:nvPr/>
        </p:nvSpPr>
        <p:spPr>
          <a:xfrm>
            <a:off x="5681198" y="1877972"/>
            <a:ext cx="587020"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prstClr val="black"/>
                </a:solidFill>
                <a:effectLst/>
                <a:uLnTx/>
                <a:uFillTx/>
                <a:latin typeface="Trebuchet MS"/>
                <a:ea typeface="+mn-ea"/>
                <a:cs typeface="+mn-cs"/>
              </a:rPr>
              <a:t>Mujeres</a:t>
            </a:r>
            <a:endParaRPr kumimoji="0" lang="es-MX" sz="9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7" name="CuadroTexto 16">
            <a:extLst>
              <a:ext uri="{FF2B5EF4-FFF2-40B4-BE49-F238E27FC236}">
                <a16:creationId xmlns:a16="http://schemas.microsoft.com/office/drawing/2014/main" id="{32D201D1-571A-4664-ABB7-264AA95A121B}"/>
              </a:ext>
            </a:extLst>
          </p:cNvPr>
          <p:cNvSpPr txBox="1"/>
          <p:nvPr/>
        </p:nvSpPr>
        <p:spPr>
          <a:xfrm>
            <a:off x="4629723" y="2604879"/>
            <a:ext cx="2102949" cy="1200329"/>
          </a:xfrm>
          <a:prstGeom prst="rect">
            <a:avLst/>
          </a:prstGeom>
          <a:noFill/>
        </p:spPr>
        <p:txBody>
          <a:bodyPr wrap="square" rtlCol="0">
            <a:spAutoFit/>
          </a:bodyPr>
          <a:lstStyle/>
          <a:p>
            <a:pPr>
              <a:lnSpc>
                <a:spcPct val="200000"/>
              </a:lnSpc>
            </a:pPr>
            <a:r>
              <a:rPr lang="es-ES_tradnl" b="1" dirty="0">
                <a:solidFill>
                  <a:srgbClr val="D08E37"/>
                </a:solidFill>
                <a:latin typeface="Arial" panose="020B0604020202020204" pitchFamily="34" charset="0"/>
                <a:cs typeface="Arial" panose="020B0604020202020204" pitchFamily="34" charset="0"/>
              </a:rPr>
              <a:t>52.1%</a:t>
            </a:r>
            <a:r>
              <a:rPr lang="es-ES_tradnl" b="1" dirty="0">
                <a:latin typeface="Arial" panose="020B0604020202020204" pitchFamily="34" charset="0"/>
                <a:cs typeface="Arial" panose="020B0604020202020204" pitchFamily="34" charset="0"/>
              </a:rPr>
              <a:t>      </a:t>
            </a:r>
            <a:r>
              <a:rPr lang="es-ES_tradnl" b="1" dirty="0">
                <a:solidFill>
                  <a:srgbClr val="48BA89"/>
                </a:solidFill>
                <a:latin typeface="Arial" panose="020B0604020202020204" pitchFamily="34" charset="0"/>
                <a:cs typeface="Arial" panose="020B0604020202020204" pitchFamily="34" charset="0"/>
              </a:rPr>
              <a:t>47.9%</a:t>
            </a:r>
          </a:p>
          <a:p>
            <a:pPr>
              <a:lnSpc>
                <a:spcPct val="200000"/>
              </a:lnSpc>
            </a:pPr>
            <a:r>
              <a:rPr lang="es-ES_tradnl" b="1" dirty="0">
                <a:solidFill>
                  <a:srgbClr val="D08E37"/>
                </a:solidFill>
                <a:latin typeface="Arial" panose="020B0604020202020204" pitchFamily="34" charset="0"/>
                <a:cs typeface="Arial" panose="020B0604020202020204" pitchFamily="34" charset="0"/>
              </a:rPr>
              <a:t>49.9%</a:t>
            </a:r>
            <a:r>
              <a:rPr lang="es-ES_tradnl" b="1" dirty="0">
                <a:latin typeface="Arial" panose="020B0604020202020204" pitchFamily="34" charset="0"/>
                <a:cs typeface="Arial" panose="020B0604020202020204" pitchFamily="34" charset="0"/>
              </a:rPr>
              <a:t>      </a:t>
            </a:r>
            <a:r>
              <a:rPr lang="es-ES_tradnl" b="1" dirty="0">
                <a:solidFill>
                  <a:srgbClr val="48BA89"/>
                </a:solidFill>
                <a:latin typeface="Arial" panose="020B0604020202020204" pitchFamily="34" charset="0"/>
                <a:cs typeface="Arial" panose="020B0604020202020204" pitchFamily="34" charset="0"/>
              </a:rPr>
              <a:t>50.1%</a:t>
            </a:r>
          </a:p>
        </p:txBody>
      </p:sp>
      <p:pic>
        <p:nvPicPr>
          <p:cNvPr id="18" name="Imagen 17">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21" name="Rectángulo redondeado 20"/>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2" name="Imagen 2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pic>
        <p:nvPicPr>
          <p:cNvPr id="19" name="Imagen 18">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8468" y="3346006"/>
            <a:ext cx="1000125" cy="323850"/>
          </a:xfrm>
          <a:prstGeom prst="rect">
            <a:avLst/>
          </a:prstGeom>
        </p:spPr>
      </p:pic>
      <p:pic>
        <p:nvPicPr>
          <p:cNvPr id="20" name="Imagen 19">
            <a:hlinkClick r:id="rId9"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8468" y="2815200"/>
            <a:ext cx="1000125" cy="323850"/>
          </a:xfrm>
          <a:prstGeom prst="rect">
            <a:avLst/>
          </a:prstGeom>
        </p:spPr>
      </p:pic>
    </p:spTree>
    <p:extLst>
      <p:ext uri="{BB962C8B-B14F-4D97-AF65-F5344CB8AC3E}">
        <p14:creationId xmlns:p14="http://schemas.microsoft.com/office/powerpoint/2010/main" val="3097981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96A7C94-32B4-40AA-BFA1-8C6A0FF0077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Personal UAM</a:t>
            </a:r>
          </a:p>
        </p:txBody>
      </p:sp>
      <p:sp>
        <p:nvSpPr>
          <p:cNvPr id="4" name="Título 1">
            <a:extLst>
              <a:ext uri="{FF2B5EF4-FFF2-40B4-BE49-F238E27FC236}">
                <a16:creationId xmlns:a16="http://schemas.microsoft.com/office/drawing/2014/main" id="{DCA60AD0-E4D0-4C3B-B089-80C07B1178AA}"/>
              </a:ext>
            </a:extLst>
          </p:cNvPr>
          <p:cNvSpPr txBox="1">
            <a:spLocks/>
          </p:cNvSpPr>
          <p:nvPr/>
        </p:nvSpPr>
        <p:spPr>
          <a:xfrm>
            <a:off x="942870" y="1571624"/>
            <a:ext cx="547698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Personal UAM</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0188BEA-26B1-4EBA-8C5F-4035C38E8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sp>
        <p:nvSpPr>
          <p:cNvPr id="6" name="CuadroTexto 5">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Académico</a:t>
            </a:r>
          </a:p>
        </p:txBody>
      </p:sp>
      <p:sp>
        <p:nvSpPr>
          <p:cNvPr id="7" name="CuadroTexto 6">
            <a:extLst>
              <a:ext uri="{FF2B5EF4-FFF2-40B4-BE49-F238E27FC236}">
                <a16:creationId xmlns:a16="http://schemas.microsoft.com/office/drawing/2014/main" id="{DB309893-2A1F-4028-8648-7A674B0A48B9}"/>
              </a:ext>
            </a:extLst>
          </p:cNvPr>
          <p:cNvSpPr txBox="1"/>
          <p:nvPr/>
        </p:nvSpPr>
        <p:spPr>
          <a:xfrm>
            <a:off x="1205166" y="2628139"/>
            <a:ext cx="3763650" cy="2308324"/>
          </a:xfrm>
          <a:prstGeom prst="rect">
            <a:avLst/>
          </a:prstGeom>
          <a:noFill/>
        </p:spPr>
        <p:txBody>
          <a:bodyPr wrap="square" rtlCol="0">
            <a:spAutoFit/>
          </a:bodyPr>
          <a:lstStyle/>
          <a:p>
            <a:pPr>
              <a:lnSpc>
                <a:spcPct val="150000"/>
              </a:lnSpc>
              <a:defRPr/>
            </a:pPr>
            <a:r>
              <a:rPr lang="es-MX" sz="2400" b="1" dirty="0">
                <a:solidFill>
                  <a:srgbClr val="0070C0"/>
                </a:solidFill>
                <a:latin typeface="Arial" panose="020B0604020202020204" pitchFamily="34" charset="0"/>
                <a:cs typeface="Arial" panose="020B0604020202020204" pitchFamily="34" charset="0"/>
              </a:rPr>
              <a:t>3,072</a:t>
            </a:r>
            <a:r>
              <a:rPr lang="es-MX" sz="2000" dirty="0">
                <a:solidFill>
                  <a:prstClr val="black"/>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académico</a:t>
            </a:r>
            <a:endParaRPr lang="es-MX" sz="2000" dirty="0">
              <a:solidFill>
                <a:prstClr val="black"/>
              </a:solidFill>
              <a:latin typeface="Arial" panose="020B0604020202020204" pitchFamily="34" charset="0"/>
              <a:cs typeface="Arial" panose="020B0604020202020204" pitchFamily="34" charset="0"/>
            </a:endParaRPr>
          </a:p>
          <a:p>
            <a:pPr>
              <a:lnSpc>
                <a:spcPct val="150000"/>
              </a:lnSpc>
              <a:defRPr/>
            </a:pPr>
            <a:r>
              <a:rPr lang="es-MX" sz="2400" b="1" dirty="0">
                <a:solidFill>
                  <a:srgbClr val="C36E3B"/>
                </a:solidFill>
                <a:latin typeface="Arial" panose="020B0604020202020204" pitchFamily="34" charset="0"/>
                <a:cs typeface="Arial" panose="020B0604020202020204" pitchFamily="34" charset="0"/>
              </a:rPr>
              <a:t>2,754</a:t>
            </a:r>
            <a:r>
              <a:rPr lang="es-MX" sz="2000" dirty="0">
                <a:solidFill>
                  <a:prstClr val="black"/>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tiempo completo</a:t>
            </a:r>
          </a:p>
          <a:p>
            <a:pPr>
              <a:lnSpc>
                <a:spcPct val="150000"/>
              </a:lnSpc>
              <a:defRPr/>
            </a:pPr>
            <a:r>
              <a:rPr lang="es-MX" sz="2400" b="1" dirty="0">
                <a:solidFill>
                  <a:srgbClr val="0070C0"/>
                </a:solidFill>
                <a:latin typeface="Arial" panose="020B0604020202020204" pitchFamily="34" charset="0"/>
                <a:cs typeface="Arial" panose="020B0604020202020204" pitchFamily="34" charset="0"/>
              </a:rPr>
              <a:t>   169</a:t>
            </a:r>
            <a:r>
              <a:rPr lang="es-MX" sz="2000" dirty="0">
                <a:solidFill>
                  <a:prstClr val="black"/>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medio tiempo</a:t>
            </a:r>
            <a:endParaRPr lang="es-MX" sz="2000" dirty="0">
              <a:solidFill>
                <a:prstClr val="black"/>
              </a:solidFill>
              <a:latin typeface="Arial" panose="020B0604020202020204" pitchFamily="34" charset="0"/>
              <a:cs typeface="Arial" panose="020B0604020202020204" pitchFamily="34" charset="0"/>
            </a:endParaRPr>
          </a:p>
          <a:p>
            <a:pPr>
              <a:lnSpc>
                <a:spcPct val="150000"/>
              </a:lnSpc>
              <a:defRPr/>
            </a:pPr>
            <a:r>
              <a:rPr lang="es-MX" sz="2400" b="1" dirty="0">
                <a:solidFill>
                  <a:srgbClr val="0070C0"/>
                </a:solidFill>
                <a:latin typeface="Arial" panose="020B0604020202020204" pitchFamily="34" charset="0"/>
                <a:cs typeface="Arial" panose="020B0604020202020204" pitchFamily="34" charset="0"/>
              </a:rPr>
              <a:t>   </a:t>
            </a:r>
            <a:r>
              <a:rPr lang="es-MX" sz="2400" b="1" dirty="0">
                <a:solidFill>
                  <a:srgbClr val="C36E3B"/>
                </a:solidFill>
                <a:latin typeface="Arial" panose="020B0604020202020204" pitchFamily="34" charset="0"/>
                <a:cs typeface="Arial" panose="020B0604020202020204" pitchFamily="34" charset="0"/>
              </a:rPr>
              <a:t>149</a:t>
            </a:r>
            <a:r>
              <a:rPr lang="es-MX" sz="2000" dirty="0">
                <a:solidFill>
                  <a:prstClr val="black"/>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tiempo parcial</a:t>
            </a:r>
            <a:endParaRPr lang="es-ES_tradnl" sz="2000" dirty="0">
              <a:solidFill>
                <a:prstClr val="black"/>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01FFA2AB-59D9-435A-AAE8-A62F1D59492D}"/>
              </a:ext>
            </a:extLst>
          </p:cNvPr>
          <p:cNvSpPr/>
          <p:nvPr/>
        </p:nvSpPr>
        <p:spPr>
          <a:xfrm>
            <a:off x="961746" y="2190088"/>
            <a:ext cx="807579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Personal Definitivo</a:t>
            </a:r>
          </a:p>
        </p:txBody>
      </p:sp>
      <p:pic>
        <p:nvPicPr>
          <p:cNvPr id="10" name="Imagen 9">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4" name="Rectángulo redondeado 13"/>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pic>
        <p:nvPicPr>
          <p:cNvPr id="13" name="Imagen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5166" y="5070031"/>
            <a:ext cx="1000125" cy="323850"/>
          </a:xfrm>
          <a:prstGeom prst="rect">
            <a:avLst/>
          </a:prstGeom>
        </p:spPr>
      </p:pic>
    </p:spTree>
    <p:extLst>
      <p:ext uri="{BB962C8B-B14F-4D97-AF65-F5344CB8AC3E}">
        <p14:creationId xmlns:p14="http://schemas.microsoft.com/office/powerpoint/2010/main" val="3813136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96A7C94-32B4-40AA-BFA1-8C6A0FF0077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Planta Académica</a:t>
            </a:r>
          </a:p>
        </p:txBody>
      </p:sp>
      <p:sp>
        <p:nvSpPr>
          <p:cNvPr id="4" name="Título 1">
            <a:extLst>
              <a:ext uri="{FF2B5EF4-FFF2-40B4-BE49-F238E27FC236}">
                <a16:creationId xmlns:a16="http://schemas.microsoft.com/office/drawing/2014/main" id="{DCA60AD0-E4D0-4C3B-B089-80C07B1178AA}"/>
              </a:ext>
            </a:extLst>
          </p:cNvPr>
          <p:cNvSpPr txBox="1">
            <a:spLocks/>
          </p:cNvSpPr>
          <p:nvPr/>
        </p:nvSpPr>
        <p:spPr>
          <a:xfrm>
            <a:off x="942870" y="1571624"/>
            <a:ext cx="547698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Planta Académica</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0188BEA-26B1-4EBA-8C5F-4035C38E8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sp>
        <p:nvSpPr>
          <p:cNvPr id="6" name="CuadroTexto 5">
            <a:extLst>
              <a:ext uri="{FF2B5EF4-FFF2-40B4-BE49-F238E27FC236}">
                <a16:creationId xmlns:a16="http://schemas.microsoft.com/office/drawing/2014/main" id="{4A1E576E-A76E-45C0-91F5-9070B039B930}"/>
              </a:ext>
            </a:extLst>
          </p:cNvPr>
          <p:cNvSpPr txBox="1"/>
          <p:nvPr/>
        </p:nvSpPr>
        <p:spPr>
          <a:xfrm>
            <a:off x="2140239" y="2219355"/>
            <a:ext cx="3517612" cy="646331"/>
          </a:xfrm>
          <a:prstGeom prst="rect">
            <a:avLst/>
          </a:prstGeom>
          <a:noFill/>
        </p:spPr>
        <p:txBody>
          <a:bodyPr wrap="square" rtlCol="0">
            <a:spAutoFit/>
          </a:bodyPr>
          <a:lstStyle/>
          <a:p>
            <a:pPr>
              <a:lnSpc>
                <a:spcPct val="150000"/>
              </a:lnSpc>
              <a:defRPr/>
            </a:pPr>
            <a:r>
              <a:rPr lang="es-MX" sz="2400" b="1" dirty="0">
                <a:solidFill>
                  <a:srgbClr val="0070C0"/>
                </a:solidFill>
                <a:latin typeface="Arial" panose="020B0604020202020204" pitchFamily="34" charset="0"/>
                <a:cs typeface="Arial" panose="020B0604020202020204" pitchFamily="34" charset="0"/>
              </a:rPr>
              <a:t>3,072</a:t>
            </a:r>
            <a:r>
              <a:rPr lang="es-MX" sz="2000" dirty="0">
                <a:solidFill>
                  <a:prstClr val="black"/>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por grado académico</a:t>
            </a:r>
            <a:endParaRPr lang="es-ES_tradnl" sz="2000" dirty="0">
              <a:solidFill>
                <a:prstClr val="black"/>
              </a:solidFill>
              <a:latin typeface="Arial" panose="020B0604020202020204" pitchFamily="34" charset="0"/>
              <a:cs typeface="Arial" panose="020B0604020202020204" pitchFamily="34" charset="0"/>
            </a:endParaRPr>
          </a:p>
        </p:txBody>
      </p:sp>
      <p:sp>
        <p:nvSpPr>
          <p:cNvPr id="7" name="CuadroTexto 6"/>
          <p:cNvSpPr txBox="1"/>
          <p:nvPr/>
        </p:nvSpPr>
        <p:spPr>
          <a:xfrm>
            <a:off x="5515652" y="6437019"/>
            <a:ext cx="3632726" cy="246221"/>
          </a:xfrm>
          <a:prstGeom prst="rect">
            <a:avLst/>
          </a:prstGeom>
          <a:noFill/>
        </p:spPr>
        <p:txBody>
          <a:bodyPr wrap="none" rtlCol="0">
            <a:spAutoFit/>
          </a:bodyPr>
          <a:lstStyle/>
          <a:p>
            <a:r>
              <a:rPr lang="x-none" sz="1000" dirty="0">
                <a:latin typeface="Arial" panose="020B0604020202020204" pitchFamily="34" charset="0"/>
                <a:cs typeface="Arial" panose="020B0604020202020204" pitchFamily="34" charset="0"/>
              </a:rPr>
              <a:t>*PRODEP: </a:t>
            </a:r>
            <a:r>
              <a:rPr lang="es-MX" sz="1000" dirty="0">
                <a:latin typeface="Arial" panose="020B0604020202020204" pitchFamily="34" charset="0"/>
                <a:cs typeface="Arial" panose="020B0604020202020204" pitchFamily="34" charset="0"/>
              </a:rPr>
              <a:t>Programa para el Desarrollo Profesional Docente</a:t>
            </a:r>
            <a:endParaRPr lang="x-none" sz="10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4A1E576E-A76E-45C0-91F5-9070B039B930}"/>
              </a:ext>
            </a:extLst>
          </p:cNvPr>
          <p:cNvSpPr txBox="1"/>
          <p:nvPr/>
        </p:nvSpPr>
        <p:spPr>
          <a:xfrm>
            <a:off x="2160852" y="4264256"/>
            <a:ext cx="5544874" cy="646331"/>
          </a:xfrm>
          <a:prstGeom prst="rect">
            <a:avLst/>
          </a:prstGeom>
          <a:noFill/>
        </p:spPr>
        <p:txBody>
          <a:bodyPr wrap="square" rtlCol="0">
            <a:spAutoFit/>
          </a:bodyPr>
          <a:lstStyle/>
          <a:p>
            <a:pPr>
              <a:lnSpc>
                <a:spcPct val="150000"/>
              </a:lnSpc>
              <a:defRPr/>
            </a:pPr>
            <a:r>
              <a:rPr lang="es-MX" sz="2400" b="1" dirty="0">
                <a:solidFill>
                  <a:srgbClr val="C36E3B"/>
                </a:solidFill>
                <a:latin typeface="Arial" panose="020B0604020202020204" pitchFamily="34" charset="0"/>
                <a:cs typeface="Arial" panose="020B0604020202020204" pitchFamily="34" charset="0"/>
              </a:rPr>
              <a:t>1,314</a:t>
            </a:r>
            <a:r>
              <a:rPr lang="es-MX" sz="2000" dirty="0">
                <a:solidFill>
                  <a:prstClr val="black"/>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con reconocimiento de perfil PRODEP*</a:t>
            </a:r>
            <a:endParaRPr lang="es-ES_tradnl" sz="2000" dirty="0">
              <a:solidFill>
                <a:prstClr val="black"/>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4A1E576E-A76E-45C0-91F5-9070B039B930}"/>
              </a:ext>
            </a:extLst>
          </p:cNvPr>
          <p:cNvSpPr txBox="1"/>
          <p:nvPr/>
        </p:nvSpPr>
        <p:spPr>
          <a:xfrm>
            <a:off x="2408502" y="4837212"/>
            <a:ext cx="6326192" cy="646331"/>
          </a:xfrm>
          <a:prstGeom prst="rect">
            <a:avLst/>
          </a:prstGeom>
          <a:noFill/>
        </p:spPr>
        <p:txBody>
          <a:bodyPr wrap="square" rtlCol="0">
            <a:spAutoFit/>
          </a:bodyPr>
          <a:lstStyle/>
          <a:p>
            <a:pPr>
              <a:lnSpc>
                <a:spcPct val="150000"/>
              </a:lnSpc>
              <a:defRPr/>
            </a:pPr>
            <a:r>
              <a:rPr lang="es-MX" sz="2400" b="1" dirty="0">
                <a:solidFill>
                  <a:srgbClr val="0070C0"/>
                </a:solidFill>
                <a:latin typeface="Arial" panose="020B0604020202020204" pitchFamily="34" charset="0"/>
                <a:cs typeface="Arial" panose="020B0604020202020204" pitchFamily="34" charset="0"/>
              </a:rPr>
              <a:t>264</a:t>
            </a:r>
            <a:r>
              <a:rPr lang="es-MX" sz="2000" dirty="0">
                <a:solidFill>
                  <a:prstClr val="black"/>
                </a:solidFill>
                <a:latin typeface="Arial" panose="020B0604020202020204" pitchFamily="34" charset="0"/>
                <a:cs typeface="Arial" panose="020B0604020202020204" pitchFamily="34" charset="0"/>
              </a:rPr>
              <a:t> C</a:t>
            </a:r>
            <a:r>
              <a:rPr lang="es-MX" sz="2000" dirty="0">
                <a:latin typeface="Arial" panose="020B0604020202020204" pitchFamily="34" charset="0"/>
                <a:cs typeface="Arial" panose="020B0604020202020204" pitchFamily="34" charset="0"/>
              </a:rPr>
              <a:t>uerpos Académicos reconocidos por PRODEP</a:t>
            </a:r>
            <a:endParaRPr lang="es-MX" sz="2000" dirty="0">
              <a:solidFill>
                <a:prstClr val="black"/>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4A1E576E-A76E-45C0-91F5-9070B039B930}"/>
              </a:ext>
            </a:extLst>
          </p:cNvPr>
          <p:cNvSpPr txBox="1"/>
          <p:nvPr/>
        </p:nvSpPr>
        <p:spPr>
          <a:xfrm>
            <a:off x="2170376" y="5534988"/>
            <a:ext cx="5916349" cy="769441"/>
          </a:xfrm>
          <a:prstGeom prst="rect">
            <a:avLst/>
          </a:prstGeom>
          <a:noFill/>
        </p:spPr>
        <p:txBody>
          <a:bodyPr wrap="square" rtlCol="0">
            <a:spAutoFit/>
          </a:bodyPr>
          <a:lstStyle/>
          <a:p>
            <a:pPr>
              <a:defRPr/>
            </a:pPr>
            <a:r>
              <a:rPr lang="es-MX" sz="2400" b="1" dirty="0">
                <a:solidFill>
                  <a:srgbClr val="C36E3B"/>
                </a:solidFill>
                <a:latin typeface="Arial" panose="020B0604020202020204" pitchFamily="34" charset="0"/>
                <a:cs typeface="Arial" panose="020B0604020202020204" pitchFamily="34" charset="0"/>
              </a:rPr>
              <a:t>1,163</a:t>
            </a:r>
            <a:r>
              <a:rPr lang="es-MX" sz="2000" dirty="0">
                <a:solidFill>
                  <a:prstClr val="black"/>
                </a:solidFill>
                <a:latin typeface="Arial" panose="020B0604020202020204" pitchFamily="34" charset="0"/>
                <a:cs typeface="Arial" panose="020B0604020202020204" pitchFamily="34" charset="0"/>
              </a:rPr>
              <a:t> p</a:t>
            </a:r>
            <a:r>
              <a:rPr lang="es-MX" sz="2000" dirty="0">
                <a:latin typeface="Arial" panose="020B0604020202020204" pitchFamily="34" charset="0"/>
                <a:cs typeface="Arial" panose="020B0604020202020204" pitchFamily="34" charset="0"/>
              </a:rPr>
              <a:t>ertenecientes al Sistema Nacional</a:t>
            </a:r>
          </a:p>
          <a:p>
            <a:pPr>
              <a:defRPr/>
            </a:pPr>
            <a:r>
              <a:rPr lang="es-MX" sz="2000" dirty="0">
                <a:latin typeface="Arial" panose="020B0604020202020204" pitchFamily="34" charset="0"/>
                <a:cs typeface="Arial" panose="020B0604020202020204" pitchFamily="34" charset="0"/>
              </a:rPr>
              <a:t>            de Investigadores (SNI) 2017</a:t>
            </a:r>
            <a:endParaRPr lang="es-ES_tradnl" sz="2000" dirty="0">
              <a:solidFill>
                <a:prstClr val="black"/>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4A1E576E-A76E-45C0-91F5-9070B039B930}"/>
              </a:ext>
            </a:extLst>
          </p:cNvPr>
          <p:cNvSpPr txBox="1"/>
          <p:nvPr/>
        </p:nvSpPr>
        <p:spPr>
          <a:xfrm>
            <a:off x="2593496" y="2678173"/>
            <a:ext cx="613254" cy="496996"/>
          </a:xfrm>
          <a:prstGeom prst="rect">
            <a:avLst/>
          </a:prstGeom>
          <a:noFill/>
        </p:spPr>
        <p:txBody>
          <a:bodyPr wrap="square" rtlCol="0">
            <a:spAutoFit/>
          </a:bodyPr>
          <a:lstStyle/>
          <a:p>
            <a:pPr algn="r">
              <a:lnSpc>
                <a:spcPct val="150000"/>
              </a:lnSpc>
              <a:defRPr/>
            </a:pPr>
            <a:r>
              <a:rPr lang="es-MX" sz="2000" b="1" dirty="0">
                <a:solidFill>
                  <a:srgbClr val="C36E3B"/>
                </a:solidFill>
                <a:latin typeface="Arial" panose="020B0604020202020204" pitchFamily="34" charset="0"/>
                <a:cs typeface="Arial" panose="020B0604020202020204" pitchFamily="34" charset="0"/>
              </a:rPr>
              <a:t>407</a:t>
            </a:r>
            <a:endParaRPr lang="es-ES_tradnl" sz="2000" dirty="0">
              <a:solidFill>
                <a:srgbClr val="C36E3B"/>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4A1E576E-A76E-45C0-91F5-9070B039B930}"/>
              </a:ext>
            </a:extLst>
          </p:cNvPr>
          <p:cNvSpPr txBox="1"/>
          <p:nvPr/>
        </p:nvSpPr>
        <p:spPr>
          <a:xfrm>
            <a:off x="3092450" y="2725874"/>
            <a:ext cx="1715161" cy="461665"/>
          </a:xfrm>
          <a:prstGeom prst="rect">
            <a:avLst/>
          </a:prstGeom>
          <a:noFill/>
        </p:spPr>
        <p:txBody>
          <a:bodyPr wrap="square" rtlCol="0">
            <a:spAutoFit/>
          </a:bodyPr>
          <a:lstStyle/>
          <a:p>
            <a:pPr>
              <a:lnSpc>
                <a:spcPct val="150000"/>
              </a:lnSpc>
              <a:defRPr/>
            </a:pPr>
            <a:r>
              <a:rPr lang="es-MX" sz="1600" dirty="0">
                <a:latin typeface="Arial" panose="020B0604020202020204" pitchFamily="34" charset="0"/>
                <a:cs typeface="Arial" panose="020B0604020202020204" pitchFamily="34" charset="0"/>
              </a:rPr>
              <a:t>Licenciatura</a:t>
            </a:r>
            <a:endParaRPr lang="es-ES_tradnl" sz="1600" dirty="0">
              <a:solidFill>
                <a:prstClr val="black"/>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4A1E576E-A76E-45C0-91F5-9070B039B930}"/>
              </a:ext>
            </a:extLst>
          </p:cNvPr>
          <p:cNvSpPr txBox="1"/>
          <p:nvPr/>
        </p:nvSpPr>
        <p:spPr>
          <a:xfrm>
            <a:off x="2593496" y="3037163"/>
            <a:ext cx="613254" cy="496996"/>
          </a:xfrm>
          <a:prstGeom prst="rect">
            <a:avLst/>
          </a:prstGeom>
          <a:noFill/>
        </p:spPr>
        <p:txBody>
          <a:bodyPr wrap="square" rtlCol="0">
            <a:spAutoFit/>
          </a:bodyPr>
          <a:lstStyle/>
          <a:p>
            <a:pPr algn="r">
              <a:lnSpc>
                <a:spcPct val="150000"/>
              </a:lnSpc>
              <a:defRPr/>
            </a:pPr>
            <a:r>
              <a:rPr lang="es-MX" sz="2000" b="1" dirty="0">
                <a:solidFill>
                  <a:schemeClr val="accent4">
                    <a:lumMod val="75000"/>
                  </a:schemeClr>
                </a:solidFill>
                <a:latin typeface="Arial" panose="020B0604020202020204" pitchFamily="34" charset="0"/>
                <a:cs typeface="Arial" panose="020B0604020202020204" pitchFamily="34" charset="0"/>
              </a:rPr>
              <a:t>27</a:t>
            </a:r>
            <a:endParaRPr lang="es-ES_tradnl" sz="2000" dirty="0">
              <a:solidFill>
                <a:schemeClr val="accent4">
                  <a:lumMod val="75000"/>
                </a:schemeClr>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4A1E576E-A76E-45C0-91F5-9070B039B930}"/>
              </a:ext>
            </a:extLst>
          </p:cNvPr>
          <p:cNvSpPr txBox="1"/>
          <p:nvPr/>
        </p:nvSpPr>
        <p:spPr>
          <a:xfrm>
            <a:off x="3092450" y="3099425"/>
            <a:ext cx="1715161" cy="416011"/>
          </a:xfrm>
          <a:prstGeom prst="rect">
            <a:avLst/>
          </a:prstGeom>
          <a:noFill/>
        </p:spPr>
        <p:txBody>
          <a:bodyPr wrap="square" rtlCol="0">
            <a:spAutoFit/>
          </a:bodyPr>
          <a:lstStyle/>
          <a:p>
            <a:pPr>
              <a:lnSpc>
                <a:spcPct val="150000"/>
              </a:lnSpc>
              <a:defRPr/>
            </a:pPr>
            <a:r>
              <a:rPr lang="es-MX" sz="1600" dirty="0">
                <a:latin typeface="Arial" panose="020B0604020202020204" pitchFamily="34" charset="0"/>
                <a:cs typeface="Arial" panose="020B0604020202020204" pitchFamily="34" charset="0"/>
              </a:rPr>
              <a:t>Especialización</a:t>
            </a:r>
            <a:endParaRPr lang="es-ES_tradnl" sz="1600" dirty="0">
              <a:solidFill>
                <a:prstClr val="black"/>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4A1E576E-A76E-45C0-91F5-9070B039B930}"/>
              </a:ext>
            </a:extLst>
          </p:cNvPr>
          <p:cNvSpPr txBox="1"/>
          <p:nvPr/>
        </p:nvSpPr>
        <p:spPr>
          <a:xfrm>
            <a:off x="2593496" y="3396153"/>
            <a:ext cx="613254" cy="496996"/>
          </a:xfrm>
          <a:prstGeom prst="rect">
            <a:avLst/>
          </a:prstGeom>
          <a:noFill/>
        </p:spPr>
        <p:txBody>
          <a:bodyPr wrap="square" rtlCol="0">
            <a:spAutoFit/>
          </a:bodyPr>
          <a:lstStyle/>
          <a:p>
            <a:pPr algn="r">
              <a:lnSpc>
                <a:spcPct val="150000"/>
              </a:lnSpc>
              <a:defRPr/>
            </a:pPr>
            <a:r>
              <a:rPr lang="es-MX" sz="2000" b="1" dirty="0">
                <a:solidFill>
                  <a:srgbClr val="C36E3B"/>
                </a:solidFill>
                <a:latin typeface="Arial" panose="020B0604020202020204" pitchFamily="34" charset="0"/>
                <a:cs typeface="Arial" panose="020B0604020202020204" pitchFamily="34" charset="0"/>
              </a:rPr>
              <a:t>893</a:t>
            </a:r>
            <a:endParaRPr lang="es-ES_tradnl" sz="2000" dirty="0">
              <a:solidFill>
                <a:srgbClr val="C36E3B"/>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4A1E576E-A76E-45C0-91F5-9070B039B930}"/>
              </a:ext>
            </a:extLst>
          </p:cNvPr>
          <p:cNvSpPr txBox="1"/>
          <p:nvPr/>
        </p:nvSpPr>
        <p:spPr>
          <a:xfrm>
            <a:off x="3092450" y="3446372"/>
            <a:ext cx="1715161" cy="416011"/>
          </a:xfrm>
          <a:prstGeom prst="rect">
            <a:avLst/>
          </a:prstGeom>
          <a:noFill/>
        </p:spPr>
        <p:txBody>
          <a:bodyPr wrap="square" rtlCol="0">
            <a:spAutoFit/>
          </a:bodyPr>
          <a:lstStyle/>
          <a:p>
            <a:pPr>
              <a:lnSpc>
                <a:spcPct val="150000"/>
              </a:lnSpc>
              <a:defRPr/>
            </a:pPr>
            <a:r>
              <a:rPr lang="es-MX" sz="1600" dirty="0">
                <a:latin typeface="Arial" panose="020B0604020202020204" pitchFamily="34" charset="0"/>
                <a:cs typeface="Arial" panose="020B0604020202020204" pitchFamily="34" charset="0"/>
              </a:rPr>
              <a:t>Maestría</a:t>
            </a:r>
            <a:endParaRPr lang="es-ES_tradnl" sz="1600" dirty="0">
              <a:solidFill>
                <a:prstClr val="black"/>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4A1E576E-A76E-45C0-91F5-9070B039B930}"/>
              </a:ext>
            </a:extLst>
          </p:cNvPr>
          <p:cNvSpPr txBox="1"/>
          <p:nvPr/>
        </p:nvSpPr>
        <p:spPr>
          <a:xfrm>
            <a:off x="2294201" y="3755142"/>
            <a:ext cx="912549" cy="496996"/>
          </a:xfrm>
          <a:prstGeom prst="rect">
            <a:avLst/>
          </a:prstGeom>
          <a:noFill/>
        </p:spPr>
        <p:txBody>
          <a:bodyPr wrap="square" rtlCol="0">
            <a:spAutoFit/>
          </a:bodyPr>
          <a:lstStyle/>
          <a:p>
            <a:pPr algn="r">
              <a:lnSpc>
                <a:spcPct val="150000"/>
              </a:lnSpc>
              <a:defRPr/>
            </a:pPr>
            <a:r>
              <a:rPr lang="es-MX" sz="2000" b="1" dirty="0">
                <a:solidFill>
                  <a:schemeClr val="accent4">
                    <a:lumMod val="75000"/>
                  </a:schemeClr>
                </a:solidFill>
                <a:latin typeface="Arial" panose="020B0604020202020204" pitchFamily="34" charset="0"/>
                <a:cs typeface="Arial" panose="020B0604020202020204" pitchFamily="34" charset="0"/>
              </a:rPr>
              <a:t>1,745</a:t>
            </a:r>
            <a:endParaRPr lang="es-ES_tradnl" sz="2000" dirty="0">
              <a:solidFill>
                <a:schemeClr val="accent4">
                  <a:lumMod val="75000"/>
                </a:schemeClr>
              </a:solidFill>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4A1E576E-A76E-45C0-91F5-9070B039B930}"/>
              </a:ext>
            </a:extLst>
          </p:cNvPr>
          <p:cNvSpPr txBox="1"/>
          <p:nvPr/>
        </p:nvSpPr>
        <p:spPr>
          <a:xfrm>
            <a:off x="3092450" y="3812368"/>
            <a:ext cx="1715161" cy="416011"/>
          </a:xfrm>
          <a:prstGeom prst="rect">
            <a:avLst/>
          </a:prstGeom>
          <a:noFill/>
        </p:spPr>
        <p:txBody>
          <a:bodyPr wrap="square" rtlCol="0">
            <a:spAutoFit/>
          </a:bodyPr>
          <a:lstStyle/>
          <a:p>
            <a:pPr>
              <a:lnSpc>
                <a:spcPct val="150000"/>
              </a:lnSpc>
              <a:defRPr/>
            </a:pPr>
            <a:r>
              <a:rPr lang="es-MX" sz="1600" dirty="0">
                <a:latin typeface="Arial" panose="020B0604020202020204" pitchFamily="34" charset="0"/>
                <a:cs typeface="Arial" panose="020B0604020202020204" pitchFamily="34" charset="0"/>
              </a:rPr>
              <a:t>Doctorado</a:t>
            </a:r>
            <a:endParaRPr lang="es-ES_tradnl" sz="1600" dirty="0">
              <a:solidFill>
                <a:prstClr val="black"/>
              </a:solidFill>
              <a:latin typeface="Arial" panose="020B0604020202020204" pitchFamily="34" charset="0"/>
              <a:cs typeface="Arial" panose="020B0604020202020204" pitchFamily="34" charset="0"/>
            </a:endParaRPr>
          </a:p>
        </p:txBody>
      </p:sp>
      <p:pic>
        <p:nvPicPr>
          <p:cNvPr id="26" name="Imagen 25">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29" name="Rectángulo redondeado 28"/>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 name="Imagen 29">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pic>
        <p:nvPicPr>
          <p:cNvPr id="27" name="Imagen 2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250" y="2456719"/>
            <a:ext cx="818285" cy="264968"/>
          </a:xfrm>
          <a:prstGeom prst="rect">
            <a:avLst/>
          </a:prstGeom>
        </p:spPr>
      </p:pic>
      <p:pic>
        <p:nvPicPr>
          <p:cNvPr id="28" name="Imagen 27">
            <a:hlinkClick r:id="rId8"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250" y="4501781"/>
            <a:ext cx="818285" cy="264968"/>
          </a:xfrm>
          <a:prstGeom prst="rect">
            <a:avLst/>
          </a:prstGeom>
        </p:spPr>
      </p:pic>
      <p:pic>
        <p:nvPicPr>
          <p:cNvPr id="31" name="Imagen 30">
            <a:hlinkClick r:id="rId9"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250" y="5085102"/>
            <a:ext cx="818285" cy="264968"/>
          </a:xfrm>
          <a:prstGeom prst="rect">
            <a:avLst/>
          </a:prstGeom>
        </p:spPr>
      </p:pic>
      <p:pic>
        <p:nvPicPr>
          <p:cNvPr id="32" name="Imagen 31">
            <a:hlinkClick r:id="rId10"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250" y="5634258"/>
            <a:ext cx="818285" cy="264968"/>
          </a:xfrm>
          <a:prstGeom prst="rect">
            <a:avLst/>
          </a:prstGeom>
        </p:spPr>
      </p:pic>
    </p:spTree>
    <p:extLst>
      <p:ext uri="{BB962C8B-B14F-4D97-AF65-F5344CB8AC3E}">
        <p14:creationId xmlns:p14="http://schemas.microsoft.com/office/powerpoint/2010/main" val="478943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96A7C94-32B4-40AA-BFA1-8C6A0FF0077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Contratos y convenios</a:t>
            </a:r>
          </a:p>
        </p:txBody>
      </p:sp>
      <p:pic>
        <p:nvPicPr>
          <p:cNvPr id="3" name="Imagen 2">
            <a:extLst>
              <a:ext uri="{FF2B5EF4-FFF2-40B4-BE49-F238E27FC236}">
                <a16:creationId xmlns:a16="http://schemas.microsoft.com/office/drawing/2014/main" id="{D64EF3BE-799C-43C4-A4DA-BFB23B1A213F}"/>
              </a:ext>
            </a:extLst>
          </p:cNvPr>
          <p:cNvPicPr>
            <a:picLocks noChangeAspect="1"/>
          </p:cNvPicPr>
          <p:nvPr/>
        </p:nvPicPr>
        <p:blipFill>
          <a:blip r:embed="rId2"/>
          <a:stretch>
            <a:fillRect/>
          </a:stretch>
        </p:blipFill>
        <p:spPr>
          <a:xfrm>
            <a:off x="7829818" y="180718"/>
            <a:ext cx="3037938" cy="333375"/>
          </a:xfrm>
          <a:prstGeom prst="rect">
            <a:avLst/>
          </a:prstGeom>
        </p:spPr>
      </p:pic>
      <p:sp>
        <p:nvSpPr>
          <p:cNvPr id="4" name="Título 1">
            <a:extLst>
              <a:ext uri="{FF2B5EF4-FFF2-40B4-BE49-F238E27FC236}">
                <a16:creationId xmlns:a16="http://schemas.microsoft.com/office/drawing/2014/main" id="{DCA60AD0-E4D0-4C3B-B089-80C07B1178AA}"/>
              </a:ext>
            </a:extLst>
          </p:cNvPr>
          <p:cNvSpPr txBox="1">
            <a:spLocks/>
          </p:cNvSpPr>
          <p:nvPr/>
        </p:nvSpPr>
        <p:spPr>
          <a:xfrm>
            <a:off x="942870" y="1571624"/>
            <a:ext cx="372438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nSpc>
                <a:spcPct val="120000"/>
              </a:lnSpc>
              <a:defRPr/>
            </a:pPr>
            <a:r>
              <a:rPr lang="es-MX" sz="2800" cap="none" dirty="0">
                <a:solidFill>
                  <a:srgbClr val="C36E3B"/>
                </a:solidFill>
                <a:latin typeface="Arial" panose="020B0604020202020204" pitchFamily="34" charset="0"/>
                <a:cs typeface="Arial" panose="020B0604020202020204" pitchFamily="34" charset="0"/>
              </a:rPr>
              <a:t>Contratos y convenios</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0188BEA-26B1-4EBA-8C5F-4035C38E8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pic>
        <p:nvPicPr>
          <p:cNvPr id="7" name="Imagen 6">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8" name="Rectángulo 7">
            <a:extLst>
              <a:ext uri="{FF2B5EF4-FFF2-40B4-BE49-F238E27FC236}">
                <a16:creationId xmlns:a16="http://schemas.microsoft.com/office/drawing/2014/main" id="{01FFA2AB-59D9-435A-AAE8-A62F1D59492D}"/>
              </a:ext>
            </a:extLst>
          </p:cNvPr>
          <p:cNvSpPr/>
          <p:nvPr/>
        </p:nvSpPr>
        <p:spPr>
          <a:xfrm>
            <a:off x="961746" y="2190088"/>
            <a:ext cx="2857779"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Firmados en 2017</a:t>
            </a:r>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035531"/>
            <a:ext cx="9105900" cy="2743200"/>
          </a:xfrm>
          <a:prstGeom prst="rect">
            <a:avLst/>
          </a:prstGeom>
        </p:spPr>
      </p:pic>
      <p:sp>
        <p:nvSpPr>
          <p:cNvPr id="14" name="Rectángulo redondeado 13"/>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spTree>
    <p:extLst>
      <p:ext uri="{BB962C8B-B14F-4D97-AF65-F5344CB8AC3E}">
        <p14:creationId xmlns:p14="http://schemas.microsoft.com/office/powerpoint/2010/main" val="4262485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ángulo 2"/>
          <p:cNvSpPr/>
          <p:nvPr/>
        </p:nvSpPr>
        <p:spPr>
          <a:xfrm>
            <a:off x="1065349" y="2276484"/>
            <a:ext cx="8278330" cy="2462213"/>
          </a:xfrm>
          <a:prstGeom prst="rect">
            <a:avLst/>
          </a:prstGeom>
        </p:spPr>
        <p:txBody>
          <a:bodyPr wrap="square">
            <a:spAutoFit/>
          </a:bodyPr>
          <a:lstStyle/>
          <a:p>
            <a:pPr algn="just"/>
            <a:r>
              <a:rPr lang="es-ES_tradnl" sz="1400" dirty="0">
                <a:latin typeface="Arial" panose="020B0604020202020204" pitchFamily="34" charset="0"/>
                <a:cs typeface="Arial" panose="020B0604020202020204" pitchFamily="34" charset="0"/>
              </a:rPr>
              <a:t>La </a:t>
            </a:r>
            <a:r>
              <a:rPr lang="es-ES_tradnl" sz="1400" i="1" dirty="0">
                <a:latin typeface="Arial" panose="020B0604020202020204" pitchFamily="34" charset="0"/>
                <a:cs typeface="Arial" panose="020B0604020202020204" pitchFamily="34" charset="0"/>
              </a:rPr>
              <a:t>Agenda Estadística UAM </a:t>
            </a:r>
            <a:r>
              <a:rPr lang="es-ES_tradnl" sz="1400" dirty="0">
                <a:latin typeface="Arial" panose="020B0604020202020204" pitchFamily="34" charset="0"/>
                <a:cs typeface="Arial" panose="020B0604020202020204" pitchFamily="34" charset="0"/>
              </a:rPr>
              <a:t>elaborada por la Coordinación General de Información Institucional ofrece a la comunidad universitaria información estadística sobre el desarrollo de las actividades de la Universidad y pretende ser una referencia para la toma de decisiones</a:t>
            </a:r>
            <a:r>
              <a:rPr lang="es-ES_tradnl" sz="1400" i="1" dirty="0">
                <a:latin typeface="Arial" panose="020B0604020202020204" pitchFamily="34" charset="0"/>
                <a:cs typeface="Arial" panose="020B0604020202020204" pitchFamily="34" charset="0"/>
              </a:rPr>
              <a:t>. </a:t>
            </a:r>
            <a:endParaRPr lang="es-MX" sz="1400"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r>
              <a:rPr lang="es-ES_tradnl" sz="1400" dirty="0">
                <a:latin typeface="Arial" panose="020B0604020202020204" pitchFamily="34" charset="0"/>
                <a:cs typeface="Arial" panose="020B0604020202020204" pitchFamily="34" charset="0"/>
              </a:rPr>
              <a:t>En esta primera edición, correspondiente al trimestre Otoño 2017, se muestran los datos relativos a la oferta educativa y las fortalezas académicas de nuestra Institución y se da cuenta de los premios, reconocimientos y distinciones recibidas por profesores y alumnos.</a:t>
            </a:r>
          </a:p>
          <a:p>
            <a:pPr algn="just"/>
            <a:endParaRPr lang="es-MX" sz="1400" dirty="0">
              <a:latin typeface="Arial" panose="020B0604020202020204" pitchFamily="34" charset="0"/>
              <a:cs typeface="Arial" panose="020B0604020202020204" pitchFamily="34" charset="0"/>
            </a:endParaRPr>
          </a:p>
          <a:p>
            <a:pPr algn="just"/>
            <a:r>
              <a:rPr lang="es-ES_tradnl" sz="1400" dirty="0">
                <a:latin typeface="Arial" panose="020B0604020202020204" pitchFamily="34" charset="0"/>
                <a:cs typeface="Arial" panose="020B0604020202020204" pitchFamily="34" charset="0"/>
              </a:rPr>
              <a:t>La Agenda se publicará trimestralmente y, como parte de un proceso de mejora continua, se enriquecerá de manera permanente con nuevos datos que permitan cuantificar variables e indicadores relevantes para la Institución.</a:t>
            </a:r>
            <a:endParaRPr lang="es-MX" sz="14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2C49679F-D202-4036-957F-C71E4BC8BCE2}"/>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Presentación</a:t>
            </a:r>
          </a:p>
        </p:txBody>
      </p:sp>
      <p:pic>
        <p:nvPicPr>
          <p:cNvPr id="6" name="Imagen 5">
            <a:extLst>
              <a:ext uri="{FF2B5EF4-FFF2-40B4-BE49-F238E27FC236}">
                <a16:creationId xmlns:a16="http://schemas.microsoft.com/office/drawing/2014/main" id="{41F6A523-2776-45CF-A75D-0B5902D63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pic>
        <p:nvPicPr>
          <p:cNvPr id="8" name="Imagen 7">
            <a:extLst>
              <a:ext uri="{FF2B5EF4-FFF2-40B4-BE49-F238E27FC236}">
                <a16:creationId xmlns:a16="http://schemas.microsoft.com/office/drawing/2014/main" id="{4D87651A-5E32-49CB-8552-86283A037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sp>
        <p:nvSpPr>
          <p:cNvPr id="12" name="Título 1"/>
          <p:cNvSpPr txBox="1">
            <a:spLocks/>
          </p:cNvSpPr>
          <p:nvPr/>
        </p:nvSpPr>
        <p:spPr>
          <a:xfrm>
            <a:off x="944578" y="1645846"/>
            <a:ext cx="3866381" cy="518492"/>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20000"/>
              </a:lnSpc>
              <a:spcBef>
                <a:spcPct val="0"/>
              </a:spcBef>
              <a:spcAft>
                <a:spcPts val="0"/>
              </a:spcAft>
              <a:buClrTx/>
              <a:buSzTx/>
              <a:buFontTx/>
              <a:buNone/>
              <a:tabLst/>
              <a:defRPr/>
            </a:pPr>
            <a:r>
              <a:rPr kumimoji="0" lang="x-none" sz="2800" b="0" i="0" u="none" strike="noStrike" kern="1200" cap="all"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rPr>
              <a:t>P</a:t>
            </a:r>
            <a:r>
              <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rPr>
              <a:t>resentación</a:t>
            </a:r>
          </a:p>
        </p:txBody>
      </p:sp>
    </p:spTree>
    <p:extLst>
      <p:ext uri="{BB962C8B-B14F-4D97-AF65-F5344CB8AC3E}">
        <p14:creationId xmlns:p14="http://schemas.microsoft.com/office/powerpoint/2010/main" val="2575684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23D526B-86DD-4601-80F3-279528AE95B8}"/>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Patentes</a:t>
            </a:r>
          </a:p>
        </p:txBody>
      </p:sp>
      <p:sp>
        <p:nvSpPr>
          <p:cNvPr id="4" name="Título 1">
            <a:extLst>
              <a:ext uri="{FF2B5EF4-FFF2-40B4-BE49-F238E27FC236}">
                <a16:creationId xmlns:a16="http://schemas.microsoft.com/office/drawing/2014/main" id="{3108D8A1-BE2A-45C7-BFA2-CF01400692D0}"/>
              </a:ext>
            </a:extLst>
          </p:cNvPr>
          <p:cNvSpPr txBox="1">
            <a:spLocks/>
          </p:cNvSpPr>
          <p:nvPr/>
        </p:nvSpPr>
        <p:spPr>
          <a:xfrm>
            <a:off x="942870" y="1571624"/>
            <a:ext cx="547698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Patentes</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D62BEAFD-C231-4CEC-AC4D-E69E1F758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pic>
        <p:nvPicPr>
          <p:cNvPr id="6" name="Imagen 5">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7" name="Rectángulo 6"/>
          <p:cNvSpPr/>
          <p:nvPr/>
        </p:nvSpPr>
        <p:spPr>
          <a:xfrm>
            <a:off x="976842" y="2161933"/>
            <a:ext cx="8641612" cy="707886"/>
          </a:xfrm>
          <a:prstGeom prst="rect">
            <a:avLst/>
          </a:prstGeom>
        </p:spPr>
        <p:txBody>
          <a:bodyPr wrap="square">
            <a:spAutoFit/>
          </a:bodyPr>
          <a:lstStyle/>
          <a:p>
            <a:pPr lvl="0">
              <a:defRPr/>
            </a:pPr>
            <a:r>
              <a:rPr lang="es-MX" sz="2000" dirty="0">
                <a:solidFill>
                  <a:prstClr val="black"/>
                </a:solidFill>
                <a:latin typeface="Arial" panose="020B0604020202020204" pitchFamily="34" charset="0"/>
                <a:cs typeface="Arial" panose="020B0604020202020204" pitchFamily="34" charset="0"/>
              </a:rPr>
              <a:t>Acciones emprendidas para la solicitud, mantenimiento y consecución </a:t>
            </a:r>
            <a:br>
              <a:rPr lang="es-MX" sz="2000" dirty="0">
                <a:solidFill>
                  <a:prstClr val="black"/>
                </a:solidFill>
                <a:latin typeface="Arial" panose="020B0604020202020204" pitchFamily="34" charset="0"/>
                <a:cs typeface="Arial" panose="020B0604020202020204" pitchFamily="34" charset="0"/>
              </a:rPr>
            </a:br>
            <a:r>
              <a:rPr lang="es-MX" sz="2000" dirty="0">
                <a:solidFill>
                  <a:prstClr val="black"/>
                </a:solidFill>
                <a:latin typeface="Arial" panose="020B0604020202020204" pitchFamily="34" charset="0"/>
                <a:cs typeface="Arial" panose="020B0604020202020204" pitchFamily="34" charset="0"/>
              </a:rPr>
              <a:t>de Patentes</a:t>
            </a:r>
            <a:endPar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3275" y="3127309"/>
            <a:ext cx="6115050" cy="2857500"/>
          </a:xfrm>
          <a:prstGeom prst="rect">
            <a:avLst/>
          </a:prstGeom>
        </p:spPr>
      </p:pic>
      <p:sp>
        <p:nvSpPr>
          <p:cNvPr id="13" name="Rectángulo redondeado 12"/>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spTree>
    <p:extLst>
      <p:ext uri="{BB962C8B-B14F-4D97-AF65-F5344CB8AC3E}">
        <p14:creationId xmlns:p14="http://schemas.microsoft.com/office/powerpoint/2010/main" val="4012455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23D526B-86DD-4601-80F3-279528AE95B8}"/>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Infraestructura</a:t>
            </a:r>
          </a:p>
        </p:txBody>
      </p:sp>
      <p:sp>
        <p:nvSpPr>
          <p:cNvPr id="7" name="Título 1">
            <a:extLst>
              <a:ext uri="{FF2B5EF4-FFF2-40B4-BE49-F238E27FC236}">
                <a16:creationId xmlns:a16="http://schemas.microsoft.com/office/drawing/2014/main" id="{3108D8A1-BE2A-45C7-BFA2-CF01400692D0}"/>
              </a:ext>
            </a:extLst>
          </p:cNvPr>
          <p:cNvSpPr txBox="1">
            <a:spLocks/>
          </p:cNvSpPr>
          <p:nvPr/>
        </p:nvSpPr>
        <p:spPr>
          <a:xfrm>
            <a:off x="942870" y="1571624"/>
            <a:ext cx="804873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Infraestructura de las Unidades Universitarias</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D62BEAFD-C231-4CEC-AC4D-E69E1F758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sp>
        <p:nvSpPr>
          <p:cNvPr id="9" name="CuadroTexto 8">
            <a:extLst>
              <a:ext uri="{FF2B5EF4-FFF2-40B4-BE49-F238E27FC236}">
                <a16:creationId xmlns:a16="http://schemas.microsoft.com/office/drawing/2014/main" id="{38EBCD5A-3A9C-4170-9370-89B6CDA89A4D}"/>
              </a:ext>
            </a:extLst>
          </p:cNvPr>
          <p:cNvSpPr txBox="1"/>
          <p:nvPr/>
        </p:nvSpPr>
        <p:spPr>
          <a:xfrm>
            <a:off x="2163703" y="4519864"/>
            <a:ext cx="2010437" cy="646331"/>
          </a:xfrm>
          <a:prstGeom prst="rect">
            <a:avLst/>
          </a:prstGeom>
          <a:noFill/>
        </p:spPr>
        <p:txBody>
          <a:bodyPr wrap="square" rtlCol="0">
            <a:spAutoFit/>
          </a:bodyPr>
          <a:lstStyle/>
          <a:p>
            <a:pPr>
              <a:lnSpc>
                <a:spcPct val="150000"/>
              </a:lnSpc>
              <a:defRPr/>
            </a:pPr>
            <a:r>
              <a:rPr lang="es-MX" sz="2400" dirty="0">
                <a:solidFill>
                  <a:prstClr val="black"/>
                </a:solidFill>
                <a:latin typeface="Arial" panose="020B0604020202020204" pitchFamily="34" charset="0"/>
                <a:cs typeface="Arial" panose="020B0604020202020204" pitchFamily="34" charset="0"/>
              </a:rPr>
              <a:t>cubículos</a:t>
            </a:r>
          </a:p>
        </p:txBody>
      </p:sp>
      <p:sp>
        <p:nvSpPr>
          <p:cNvPr id="10" name="CuadroTexto 9">
            <a:extLst>
              <a:ext uri="{FF2B5EF4-FFF2-40B4-BE49-F238E27FC236}">
                <a16:creationId xmlns:a16="http://schemas.microsoft.com/office/drawing/2014/main" id="{981AE17A-9027-4D5D-B04F-8E2E92552872}"/>
              </a:ext>
            </a:extLst>
          </p:cNvPr>
          <p:cNvSpPr txBox="1"/>
          <p:nvPr/>
        </p:nvSpPr>
        <p:spPr>
          <a:xfrm>
            <a:off x="4610660" y="2228902"/>
            <a:ext cx="1246549" cy="2308324"/>
          </a:xfrm>
          <a:prstGeom prst="rect">
            <a:avLst/>
          </a:prstGeom>
          <a:noFill/>
        </p:spPr>
        <p:txBody>
          <a:bodyPr wrap="square" rtlCol="0">
            <a:spAutoFit/>
          </a:bodyPr>
          <a:lstStyle/>
          <a:p>
            <a:pPr algn="r">
              <a:lnSpc>
                <a:spcPct val="150000"/>
              </a:lnSpc>
              <a:defRPr/>
            </a:pPr>
            <a:r>
              <a:rPr lang="es-MX" sz="3200" b="1" dirty="0">
                <a:solidFill>
                  <a:srgbClr val="0070C0"/>
                </a:solidFill>
                <a:latin typeface="Arial" panose="020B0604020202020204" pitchFamily="34" charset="0"/>
                <a:cs typeface="Arial" panose="020B0604020202020204" pitchFamily="34" charset="0"/>
              </a:rPr>
              <a:t>5</a:t>
            </a:r>
            <a:endParaRPr lang="es-MX" sz="3200" dirty="0">
              <a:solidFill>
                <a:prstClr val="black"/>
              </a:solidFill>
              <a:latin typeface="Arial" panose="020B0604020202020204" pitchFamily="34" charset="0"/>
              <a:cs typeface="Arial" panose="020B0604020202020204" pitchFamily="34" charset="0"/>
            </a:endParaRPr>
          </a:p>
          <a:p>
            <a:pPr algn="r">
              <a:lnSpc>
                <a:spcPct val="150000"/>
              </a:lnSpc>
              <a:defRPr/>
            </a:pPr>
            <a:r>
              <a:rPr lang="es-MX" sz="3200" b="1" dirty="0">
                <a:solidFill>
                  <a:srgbClr val="C36E3B"/>
                </a:solidFill>
                <a:latin typeface="Arial" panose="020B0604020202020204" pitchFamily="34" charset="0"/>
                <a:cs typeface="Arial" panose="020B0604020202020204" pitchFamily="34" charset="0"/>
              </a:rPr>
              <a:t>88</a:t>
            </a:r>
            <a:endParaRPr lang="es-MX" sz="3200" dirty="0">
              <a:solidFill>
                <a:srgbClr val="C36E3B"/>
              </a:solidFill>
              <a:latin typeface="Arial" panose="020B0604020202020204" pitchFamily="34" charset="0"/>
              <a:cs typeface="Arial" panose="020B0604020202020204" pitchFamily="34" charset="0"/>
            </a:endParaRPr>
          </a:p>
          <a:p>
            <a:pPr algn="r">
              <a:lnSpc>
                <a:spcPct val="150000"/>
              </a:lnSpc>
              <a:defRPr/>
            </a:pPr>
            <a:r>
              <a:rPr lang="es-MX" sz="3200" b="1" dirty="0">
                <a:solidFill>
                  <a:srgbClr val="0070C0"/>
                </a:solidFill>
                <a:latin typeface="Arial" panose="020B0604020202020204" pitchFamily="34" charset="0"/>
                <a:cs typeface="Arial" panose="020B0604020202020204" pitchFamily="34" charset="0"/>
              </a:rPr>
              <a:t>814</a:t>
            </a:r>
            <a:endParaRPr lang="es-MX" sz="32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5" name="CuadroTexto 14">
            <a:extLst>
              <a:ext uri="{FF2B5EF4-FFF2-40B4-BE49-F238E27FC236}">
                <a16:creationId xmlns:a16="http://schemas.microsoft.com/office/drawing/2014/main" id="{38EBCD5A-3A9C-4170-9370-89B6CDA89A4D}"/>
              </a:ext>
            </a:extLst>
          </p:cNvPr>
          <p:cNvSpPr txBox="1"/>
          <p:nvPr/>
        </p:nvSpPr>
        <p:spPr>
          <a:xfrm>
            <a:off x="828675" y="2219377"/>
            <a:ext cx="1355333" cy="3046988"/>
          </a:xfrm>
          <a:prstGeom prst="rect">
            <a:avLst/>
          </a:prstGeom>
          <a:noFill/>
        </p:spPr>
        <p:txBody>
          <a:bodyPr wrap="square" rtlCol="0">
            <a:spAutoFit/>
          </a:bodyPr>
          <a:lstStyle/>
          <a:p>
            <a:pPr algn="r">
              <a:lnSpc>
                <a:spcPct val="150000"/>
              </a:lnSpc>
              <a:defRPr/>
            </a:pPr>
            <a:r>
              <a:rPr lang="es-MX" sz="3200" b="1" dirty="0">
                <a:solidFill>
                  <a:srgbClr val="0070C0"/>
                </a:solidFill>
                <a:latin typeface="Arial" panose="020B0604020202020204" pitchFamily="34" charset="0"/>
                <a:cs typeface="Arial" panose="020B0604020202020204" pitchFamily="34" charset="0"/>
              </a:rPr>
              <a:t>843</a:t>
            </a:r>
            <a:endParaRPr lang="es-MX" sz="3200" dirty="0">
              <a:solidFill>
                <a:prstClr val="black"/>
              </a:solidFill>
              <a:latin typeface="Arial" panose="020B0604020202020204" pitchFamily="34" charset="0"/>
              <a:cs typeface="Arial" panose="020B0604020202020204" pitchFamily="34" charset="0"/>
            </a:endParaRPr>
          </a:p>
          <a:p>
            <a:pPr algn="r">
              <a:lnSpc>
                <a:spcPct val="150000"/>
              </a:lnSpc>
              <a:defRPr/>
            </a:pPr>
            <a:r>
              <a:rPr lang="es-MX" sz="3200" b="1" dirty="0">
                <a:solidFill>
                  <a:srgbClr val="C36E3B"/>
                </a:solidFill>
                <a:latin typeface="Arial" panose="020B0604020202020204" pitchFamily="34" charset="0"/>
                <a:cs typeface="Arial" panose="020B0604020202020204" pitchFamily="34" charset="0"/>
              </a:rPr>
              <a:t>92</a:t>
            </a:r>
            <a:endParaRPr lang="es-MX" sz="3200" dirty="0">
              <a:solidFill>
                <a:srgbClr val="C36E3B"/>
              </a:solidFill>
              <a:latin typeface="Arial" panose="020B0604020202020204" pitchFamily="34" charset="0"/>
              <a:cs typeface="Arial" panose="020B0604020202020204" pitchFamily="34" charset="0"/>
            </a:endParaRPr>
          </a:p>
          <a:p>
            <a:pPr algn="r">
              <a:lnSpc>
                <a:spcPct val="150000"/>
              </a:lnSpc>
              <a:defRPr/>
            </a:pPr>
            <a:r>
              <a:rPr lang="es-MX" sz="3200" b="1" dirty="0">
                <a:solidFill>
                  <a:srgbClr val="0070C0"/>
                </a:solidFill>
                <a:latin typeface="Arial" panose="020B0604020202020204" pitchFamily="34" charset="0"/>
                <a:cs typeface="Arial" panose="020B0604020202020204" pitchFamily="34" charset="0"/>
              </a:rPr>
              <a:t>591</a:t>
            </a:r>
            <a:endParaRPr lang="es-MX" sz="3200" dirty="0">
              <a:latin typeface="Arial" panose="020B0604020202020204" pitchFamily="34" charset="0"/>
              <a:cs typeface="Arial" panose="020B0604020202020204" pitchFamily="34" charset="0"/>
            </a:endParaRPr>
          </a:p>
          <a:p>
            <a:pPr algn="r">
              <a:lnSpc>
                <a:spcPct val="150000"/>
              </a:lnSpc>
              <a:defRPr/>
            </a:pPr>
            <a:r>
              <a:rPr lang="es-MX" sz="3200" b="1" dirty="0">
                <a:solidFill>
                  <a:srgbClr val="C36E3B"/>
                </a:solidFill>
                <a:latin typeface="Arial" panose="020B0604020202020204" pitchFamily="34" charset="0"/>
                <a:cs typeface="Arial" panose="020B0604020202020204" pitchFamily="34" charset="0"/>
              </a:rPr>
              <a:t>3024</a:t>
            </a:r>
            <a:endParaRPr lang="es-MX" sz="3200" dirty="0">
              <a:solidFill>
                <a:srgbClr val="C36E3B"/>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981AE17A-9027-4D5D-B04F-8E2E92552872}"/>
              </a:ext>
            </a:extLst>
          </p:cNvPr>
          <p:cNvSpPr txBox="1"/>
          <p:nvPr/>
        </p:nvSpPr>
        <p:spPr>
          <a:xfrm>
            <a:off x="5795326" y="3779323"/>
            <a:ext cx="3817299" cy="577850"/>
          </a:xfrm>
          <a:prstGeom prst="rect">
            <a:avLst/>
          </a:prstGeom>
          <a:noFill/>
        </p:spPr>
        <p:txBody>
          <a:bodyPr wrap="square" rtlCol="0">
            <a:spAutoFit/>
          </a:bodyPr>
          <a:lstStyle/>
          <a:p>
            <a:pPr>
              <a:lnSpc>
                <a:spcPct val="150000"/>
              </a:lnSpc>
              <a:defRPr/>
            </a:pPr>
            <a:r>
              <a:rPr lang="es-MX" sz="2400" dirty="0">
                <a:latin typeface="Arial" panose="020B0604020202020204" pitchFamily="34" charset="0"/>
                <a:cs typeface="Arial" panose="020B0604020202020204" pitchFamily="34" charset="0"/>
              </a:rPr>
              <a:t>oficinas</a:t>
            </a:r>
          </a:p>
        </p:txBody>
      </p:sp>
      <p:sp>
        <p:nvSpPr>
          <p:cNvPr id="17" name="Rectángulo 16"/>
          <p:cNvSpPr/>
          <p:nvPr/>
        </p:nvSpPr>
        <p:spPr>
          <a:xfrm>
            <a:off x="2130979" y="2333856"/>
            <a:ext cx="922047" cy="577850"/>
          </a:xfrm>
          <a:prstGeom prst="rect">
            <a:avLst/>
          </a:prstGeom>
        </p:spPr>
        <p:txBody>
          <a:bodyPr wrap="none">
            <a:spAutoFit/>
          </a:bodyPr>
          <a:lstStyle/>
          <a:p>
            <a:pPr>
              <a:lnSpc>
                <a:spcPct val="150000"/>
              </a:lnSpc>
              <a:defRPr/>
            </a:pPr>
            <a:r>
              <a:rPr lang="es-MX" sz="2400" dirty="0">
                <a:solidFill>
                  <a:prstClr val="black"/>
                </a:solidFill>
                <a:latin typeface="Arial" panose="020B0604020202020204" pitchFamily="34" charset="0"/>
                <a:cs typeface="Arial" panose="020B0604020202020204" pitchFamily="34" charset="0"/>
              </a:rPr>
              <a:t>aulas</a:t>
            </a:r>
            <a:endParaRPr lang="es-MX" sz="2400" b="1" dirty="0">
              <a:solidFill>
                <a:srgbClr val="0070C0"/>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38EBCD5A-3A9C-4170-9370-89B6CDA89A4D}"/>
              </a:ext>
            </a:extLst>
          </p:cNvPr>
          <p:cNvSpPr txBox="1"/>
          <p:nvPr/>
        </p:nvSpPr>
        <p:spPr>
          <a:xfrm>
            <a:off x="2184008" y="3048190"/>
            <a:ext cx="1265580" cy="646331"/>
          </a:xfrm>
          <a:prstGeom prst="rect">
            <a:avLst/>
          </a:prstGeom>
          <a:noFill/>
        </p:spPr>
        <p:txBody>
          <a:bodyPr wrap="square" rtlCol="0">
            <a:spAutoFit/>
          </a:bodyPr>
          <a:lstStyle/>
          <a:p>
            <a:pPr>
              <a:lnSpc>
                <a:spcPct val="150000"/>
              </a:lnSpc>
              <a:defRPr/>
            </a:pPr>
            <a:r>
              <a:rPr lang="es-MX" sz="2400" dirty="0">
                <a:latin typeface="Arial" panose="020B0604020202020204" pitchFamily="34" charset="0"/>
                <a:cs typeface="Arial" panose="020B0604020202020204" pitchFamily="34" charset="0"/>
              </a:rPr>
              <a:t>talleres</a:t>
            </a:r>
            <a:endParaRPr lang="es-MX" sz="2400" dirty="0">
              <a:solidFill>
                <a:prstClr val="black"/>
              </a:solidFill>
              <a:latin typeface="Arial" panose="020B0604020202020204" pitchFamily="34" charset="0"/>
              <a:cs typeface="Arial" panose="020B0604020202020204" pitchFamily="34" charset="0"/>
            </a:endParaRPr>
          </a:p>
        </p:txBody>
      </p:sp>
      <p:sp>
        <p:nvSpPr>
          <p:cNvPr id="19" name="Rectángulo 18"/>
          <p:cNvSpPr/>
          <p:nvPr/>
        </p:nvSpPr>
        <p:spPr>
          <a:xfrm>
            <a:off x="2163703" y="3777844"/>
            <a:ext cx="1795684" cy="646331"/>
          </a:xfrm>
          <a:prstGeom prst="rect">
            <a:avLst/>
          </a:prstGeom>
        </p:spPr>
        <p:txBody>
          <a:bodyPr wrap="none">
            <a:spAutoFit/>
          </a:bodyPr>
          <a:lstStyle/>
          <a:p>
            <a:pPr lvl="0">
              <a:lnSpc>
                <a:spcPct val="150000"/>
              </a:lnSpc>
              <a:defRPr/>
            </a:pPr>
            <a:r>
              <a:rPr lang="es-MX" sz="2400" dirty="0">
                <a:solidFill>
                  <a:prstClr val="black"/>
                </a:solidFill>
                <a:latin typeface="Arial" panose="020B0604020202020204" pitchFamily="34" charset="0"/>
                <a:cs typeface="Arial" panose="020B0604020202020204" pitchFamily="34" charset="0"/>
              </a:rPr>
              <a:t>laboratorios</a:t>
            </a:r>
          </a:p>
        </p:txBody>
      </p:sp>
      <p:sp>
        <p:nvSpPr>
          <p:cNvPr id="20" name="Rectángulo 19"/>
          <p:cNvSpPr/>
          <p:nvPr/>
        </p:nvSpPr>
        <p:spPr>
          <a:xfrm>
            <a:off x="5795326" y="2327957"/>
            <a:ext cx="1641796" cy="646331"/>
          </a:xfrm>
          <a:prstGeom prst="rect">
            <a:avLst/>
          </a:prstGeom>
        </p:spPr>
        <p:txBody>
          <a:bodyPr wrap="none">
            <a:spAutoFit/>
          </a:bodyPr>
          <a:lstStyle/>
          <a:p>
            <a:pPr lvl="0">
              <a:lnSpc>
                <a:spcPct val="150000"/>
              </a:lnSpc>
              <a:defRPr/>
            </a:pPr>
            <a:r>
              <a:rPr lang="es-MX" sz="2400" dirty="0">
                <a:solidFill>
                  <a:prstClr val="black"/>
                </a:solidFill>
                <a:latin typeface="Arial" panose="020B0604020202020204" pitchFamily="34" charset="0"/>
                <a:cs typeface="Arial" panose="020B0604020202020204" pitchFamily="34" charset="0"/>
              </a:rPr>
              <a:t>bibliotecas</a:t>
            </a:r>
            <a:endParaRPr lang="es-MX" sz="2400" b="1" dirty="0">
              <a:solidFill>
                <a:srgbClr val="0070C0"/>
              </a:solidFill>
              <a:latin typeface="Arial" panose="020B0604020202020204" pitchFamily="34" charset="0"/>
              <a:cs typeface="Arial" panose="020B0604020202020204" pitchFamily="34" charset="0"/>
            </a:endParaRPr>
          </a:p>
        </p:txBody>
      </p:sp>
      <p:sp>
        <p:nvSpPr>
          <p:cNvPr id="21" name="Rectángulo 20"/>
          <p:cNvSpPr/>
          <p:nvPr/>
        </p:nvSpPr>
        <p:spPr>
          <a:xfrm>
            <a:off x="5782150" y="3066120"/>
            <a:ext cx="2598788" cy="646331"/>
          </a:xfrm>
          <a:prstGeom prst="rect">
            <a:avLst/>
          </a:prstGeom>
        </p:spPr>
        <p:txBody>
          <a:bodyPr wrap="none">
            <a:spAutoFit/>
          </a:bodyPr>
          <a:lstStyle/>
          <a:p>
            <a:pPr lvl="0">
              <a:lnSpc>
                <a:spcPct val="150000"/>
              </a:lnSpc>
              <a:defRPr/>
            </a:pPr>
            <a:r>
              <a:rPr lang="es-MX" sz="2400" dirty="0">
                <a:solidFill>
                  <a:prstClr val="black"/>
                </a:solidFill>
                <a:latin typeface="Arial" panose="020B0604020202020204" pitchFamily="34" charset="0"/>
                <a:cs typeface="Arial" panose="020B0604020202020204" pitchFamily="34" charset="0"/>
              </a:rPr>
              <a:t>salas de cómputo</a:t>
            </a:r>
          </a:p>
        </p:txBody>
      </p:sp>
      <p:sp>
        <p:nvSpPr>
          <p:cNvPr id="24" name="Rectángulo redondeado 23"/>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5" name="Imagen 2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pic>
        <p:nvPicPr>
          <p:cNvPr id="22" name="Imagen 21">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2153" y="5435402"/>
            <a:ext cx="1000125" cy="323850"/>
          </a:xfrm>
          <a:prstGeom prst="rect">
            <a:avLst/>
          </a:prstGeom>
        </p:spPr>
      </p:pic>
    </p:spTree>
    <p:extLst>
      <p:ext uri="{BB962C8B-B14F-4D97-AF65-F5344CB8AC3E}">
        <p14:creationId xmlns:p14="http://schemas.microsoft.com/office/powerpoint/2010/main" val="452619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23D526B-86DD-4601-80F3-279528AE95B8}"/>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Difusión Cultural</a:t>
            </a:r>
          </a:p>
        </p:txBody>
      </p:sp>
      <p:sp>
        <p:nvSpPr>
          <p:cNvPr id="4" name="Título 1">
            <a:extLst>
              <a:ext uri="{FF2B5EF4-FFF2-40B4-BE49-F238E27FC236}">
                <a16:creationId xmlns:a16="http://schemas.microsoft.com/office/drawing/2014/main" id="{3108D8A1-BE2A-45C7-BFA2-CF01400692D0}"/>
              </a:ext>
            </a:extLst>
          </p:cNvPr>
          <p:cNvSpPr txBox="1">
            <a:spLocks/>
          </p:cNvSpPr>
          <p:nvPr/>
        </p:nvSpPr>
        <p:spPr>
          <a:xfrm>
            <a:off x="942870" y="1571624"/>
            <a:ext cx="547698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Difusión Cultural</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D62BEAFD-C231-4CEC-AC4D-E69E1F758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pic>
        <p:nvPicPr>
          <p:cNvPr id="7" name="Imagen 6">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8" name="CuadroTexto 7">
            <a:extLst>
              <a:ext uri="{FF2B5EF4-FFF2-40B4-BE49-F238E27FC236}">
                <a16:creationId xmlns:a16="http://schemas.microsoft.com/office/drawing/2014/main" id="{981AE17A-9027-4D5D-B04F-8E2E92552872}"/>
              </a:ext>
            </a:extLst>
          </p:cNvPr>
          <p:cNvSpPr txBox="1"/>
          <p:nvPr/>
        </p:nvSpPr>
        <p:spPr>
          <a:xfrm>
            <a:off x="1120751" y="4284938"/>
            <a:ext cx="1246549" cy="739754"/>
          </a:xfrm>
          <a:prstGeom prst="rect">
            <a:avLst/>
          </a:prstGeom>
          <a:noFill/>
        </p:spPr>
        <p:txBody>
          <a:bodyPr wrap="square" rtlCol="0">
            <a:spAutoFit/>
          </a:bodyPr>
          <a:lstStyle/>
          <a:p>
            <a:pPr algn="r">
              <a:lnSpc>
                <a:spcPct val="150000"/>
              </a:lnSpc>
              <a:defRPr/>
            </a:pPr>
            <a:r>
              <a:rPr lang="es-MX" sz="3200" b="1" dirty="0">
                <a:solidFill>
                  <a:srgbClr val="0070C0"/>
                </a:solidFill>
                <a:latin typeface="Arial" panose="020B0604020202020204" pitchFamily="34" charset="0"/>
                <a:cs typeface="Arial" panose="020B0604020202020204" pitchFamily="34" charset="0"/>
              </a:rPr>
              <a:t>11</a:t>
            </a:r>
            <a:endParaRPr lang="es-MX" sz="32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981AE17A-9027-4D5D-B04F-8E2E92552872}"/>
              </a:ext>
            </a:extLst>
          </p:cNvPr>
          <p:cNvSpPr txBox="1"/>
          <p:nvPr/>
        </p:nvSpPr>
        <p:spPr>
          <a:xfrm>
            <a:off x="2267589" y="4375415"/>
            <a:ext cx="3817299" cy="577850"/>
          </a:xfrm>
          <a:prstGeom prst="rect">
            <a:avLst/>
          </a:prstGeom>
          <a:noFill/>
        </p:spPr>
        <p:txBody>
          <a:bodyPr wrap="square" rtlCol="0">
            <a:spAutoFit/>
          </a:bodyPr>
          <a:lstStyle/>
          <a:p>
            <a:pPr>
              <a:lnSpc>
                <a:spcPct val="150000"/>
              </a:lnSpc>
              <a:defRPr/>
            </a:pPr>
            <a:r>
              <a:rPr lang="es-MX" sz="2400" dirty="0">
                <a:latin typeface="Arial" panose="020B0604020202020204" pitchFamily="34" charset="0"/>
                <a:cs typeface="Arial" panose="020B0604020202020204" pitchFamily="34" charset="0"/>
              </a:rPr>
              <a:t>ciclos de conferencias</a:t>
            </a:r>
          </a:p>
        </p:txBody>
      </p:sp>
      <p:sp>
        <p:nvSpPr>
          <p:cNvPr id="10" name="Rectángulo 9"/>
          <p:cNvSpPr/>
          <p:nvPr/>
        </p:nvSpPr>
        <p:spPr>
          <a:xfrm>
            <a:off x="2237604" y="2331487"/>
            <a:ext cx="2598788" cy="577850"/>
          </a:xfrm>
          <a:prstGeom prst="rect">
            <a:avLst/>
          </a:prstGeom>
        </p:spPr>
        <p:txBody>
          <a:bodyPr wrap="none">
            <a:spAutoFit/>
          </a:bodyPr>
          <a:lstStyle/>
          <a:p>
            <a:pPr>
              <a:lnSpc>
                <a:spcPct val="150000"/>
              </a:lnSpc>
              <a:defRPr/>
            </a:pPr>
            <a:r>
              <a:rPr lang="es-MX" sz="2400" dirty="0">
                <a:solidFill>
                  <a:prstClr val="black"/>
                </a:solidFill>
                <a:latin typeface="Arial" panose="020B0604020202020204" pitchFamily="34" charset="0"/>
                <a:cs typeface="Arial" panose="020B0604020202020204" pitchFamily="34" charset="0"/>
              </a:rPr>
              <a:t>centros culturales</a:t>
            </a:r>
            <a:endParaRPr lang="es-MX" sz="2400" b="1" dirty="0">
              <a:solidFill>
                <a:srgbClr val="0070C0"/>
              </a:solidFill>
              <a:latin typeface="Arial" panose="020B0604020202020204" pitchFamily="34" charset="0"/>
              <a:cs typeface="Arial" panose="020B0604020202020204" pitchFamily="34" charset="0"/>
            </a:endParaRPr>
          </a:p>
        </p:txBody>
      </p:sp>
      <p:sp>
        <p:nvSpPr>
          <p:cNvPr id="11" name="Rectángulo 10"/>
          <p:cNvSpPr/>
          <p:nvPr/>
        </p:nvSpPr>
        <p:spPr>
          <a:xfrm>
            <a:off x="2266284" y="3371340"/>
            <a:ext cx="6382869" cy="830997"/>
          </a:xfrm>
          <a:prstGeom prst="rect">
            <a:avLst/>
          </a:prstGeom>
        </p:spPr>
        <p:txBody>
          <a:bodyPr wrap="square">
            <a:spAutoFit/>
          </a:bodyPr>
          <a:lstStyle/>
          <a:p>
            <a:pPr lvl="0">
              <a:defRPr/>
            </a:pPr>
            <a:r>
              <a:rPr lang="es-MX" sz="2400" dirty="0">
                <a:latin typeface="Arial" panose="020B0604020202020204" pitchFamily="34" charset="0"/>
                <a:cs typeface="Arial" panose="020B0604020202020204" pitchFamily="34" charset="0"/>
              </a:rPr>
              <a:t>eventos de artes escénicas, visuales y divulgación científica y tecnológica</a:t>
            </a:r>
            <a:endParaRPr lang="es-MX" sz="2400" dirty="0">
              <a:solidFill>
                <a:prstClr val="black"/>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981AE17A-9027-4D5D-B04F-8E2E92552872}"/>
              </a:ext>
            </a:extLst>
          </p:cNvPr>
          <p:cNvSpPr txBox="1"/>
          <p:nvPr/>
        </p:nvSpPr>
        <p:spPr>
          <a:xfrm>
            <a:off x="1523895" y="2240755"/>
            <a:ext cx="789909" cy="739754"/>
          </a:xfrm>
          <a:prstGeom prst="rect">
            <a:avLst/>
          </a:prstGeom>
          <a:noFill/>
        </p:spPr>
        <p:txBody>
          <a:bodyPr wrap="square" rtlCol="0">
            <a:spAutoFit/>
          </a:bodyPr>
          <a:lstStyle/>
          <a:p>
            <a:pPr algn="r">
              <a:lnSpc>
                <a:spcPct val="150000"/>
              </a:lnSpc>
              <a:defRPr/>
            </a:pPr>
            <a:r>
              <a:rPr lang="es-MX" sz="3200" b="1" dirty="0">
                <a:solidFill>
                  <a:srgbClr val="0070C0"/>
                </a:solidFill>
                <a:latin typeface="Arial" panose="020B0604020202020204" pitchFamily="34" charset="0"/>
                <a:cs typeface="Arial" panose="020B0604020202020204" pitchFamily="34" charset="0"/>
              </a:rPr>
              <a:t>5</a:t>
            </a:r>
            <a:endParaRPr lang="es-MX" sz="3200" dirty="0">
              <a:solidFill>
                <a:prstClr val="black"/>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981AE17A-9027-4D5D-B04F-8E2E92552872}"/>
              </a:ext>
            </a:extLst>
          </p:cNvPr>
          <p:cNvSpPr txBox="1"/>
          <p:nvPr/>
        </p:nvSpPr>
        <p:spPr>
          <a:xfrm>
            <a:off x="1067360" y="3162484"/>
            <a:ext cx="1246549" cy="739754"/>
          </a:xfrm>
          <a:prstGeom prst="rect">
            <a:avLst/>
          </a:prstGeom>
          <a:noFill/>
        </p:spPr>
        <p:txBody>
          <a:bodyPr wrap="square" rtlCol="0">
            <a:spAutoFit/>
          </a:bodyPr>
          <a:lstStyle/>
          <a:p>
            <a:pPr algn="r">
              <a:lnSpc>
                <a:spcPct val="150000"/>
              </a:lnSpc>
              <a:defRPr/>
            </a:pPr>
            <a:r>
              <a:rPr lang="es-MX" sz="3200" b="1" dirty="0">
                <a:solidFill>
                  <a:srgbClr val="C36E3B"/>
                </a:solidFill>
                <a:latin typeface="Arial" panose="020B0604020202020204" pitchFamily="34" charset="0"/>
                <a:cs typeface="Arial" panose="020B0604020202020204" pitchFamily="34" charset="0"/>
              </a:rPr>
              <a:t>729</a:t>
            </a:r>
            <a:endParaRPr lang="es-MX" sz="3200" dirty="0">
              <a:latin typeface="Arial" panose="020B0604020202020204" pitchFamily="34" charset="0"/>
              <a:cs typeface="Arial" panose="020B0604020202020204" pitchFamily="34" charset="0"/>
            </a:endParaRPr>
          </a:p>
        </p:txBody>
      </p:sp>
      <p:sp>
        <p:nvSpPr>
          <p:cNvPr id="16" name="Rectángulo redondeado 15"/>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spTree>
    <p:extLst>
      <p:ext uri="{BB962C8B-B14F-4D97-AF65-F5344CB8AC3E}">
        <p14:creationId xmlns:p14="http://schemas.microsoft.com/office/powerpoint/2010/main" val="4251351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23D526B-86DD-4601-80F3-279528AE95B8}"/>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Difusión Cultural</a:t>
            </a:r>
          </a:p>
        </p:txBody>
      </p:sp>
      <p:sp>
        <p:nvSpPr>
          <p:cNvPr id="4" name="Título 1">
            <a:extLst>
              <a:ext uri="{FF2B5EF4-FFF2-40B4-BE49-F238E27FC236}">
                <a16:creationId xmlns:a16="http://schemas.microsoft.com/office/drawing/2014/main" id="{3108D8A1-BE2A-45C7-BFA2-CF01400692D0}"/>
              </a:ext>
            </a:extLst>
          </p:cNvPr>
          <p:cNvSpPr txBox="1">
            <a:spLocks/>
          </p:cNvSpPr>
          <p:nvPr/>
        </p:nvSpPr>
        <p:spPr>
          <a:xfrm>
            <a:off x="942870" y="1571624"/>
            <a:ext cx="547698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Difusión Cultural</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D62BEAFD-C231-4CEC-AC4D-E69E1F758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pic>
        <p:nvPicPr>
          <p:cNvPr id="7" name="Imagen 6">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4" name="CuadroTexto 13">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Centros culturales</a:t>
            </a:r>
          </a:p>
        </p:txBody>
      </p:sp>
      <p:sp>
        <p:nvSpPr>
          <p:cNvPr id="15" name="Rectángulo 14">
            <a:extLst>
              <a:ext uri="{FF2B5EF4-FFF2-40B4-BE49-F238E27FC236}">
                <a16:creationId xmlns:a16="http://schemas.microsoft.com/office/drawing/2014/main" id="{01FFA2AB-59D9-435A-AAE8-A62F1D59492D}"/>
              </a:ext>
            </a:extLst>
          </p:cNvPr>
          <p:cNvSpPr/>
          <p:nvPr/>
        </p:nvSpPr>
        <p:spPr>
          <a:xfrm>
            <a:off x="961746" y="2190088"/>
            <a:ext cx="2857779"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Centros culturales</a:t>
            </a:r>
          </a:p>
        </p:txBody>
      </p:sp>
      <p:sp>
        <p:nvSpPr>
          <p:cNvPr id="17" name="3 CuadroTexto"/>
          <p:cNvSpPr txBox="1">
            <a:spLocks noChangeArrowheads="1"/>
          </p:cNvSpPr>
          <p:nvPr/>
        </p:nvSpPr>
        <p:spPr bwMode="auto">
          <a:xfrm>
            <a:off x="1444619" y="2513972"/>
            <a:ext cx="5318131" cy="3170099"/>
          </a:xfrm>
          <a:prstGeom prst="rect">
            <a:avLst/>
          </a:prstGeom>
          <a:noFill/>
          <a:ln w="9525">
            <a:noFill/>
            <a:miter lim="800000"/>
            <a:headEnd/>
            <a:tailEnd/>
          </a:ln>
        </p:spPr>
        <p:txBody>
          <a:bodyPr wrap="square">
            <a:spAutoFit/>
          </a:bodyPr>
          <a:lstStyle/>
          <a:p>
            <a:pPr marL="449263" indent="-182563">
              <a:lnSpc>
                <a:spcPct val="200000"/>
              </a:lnSpc>
              <a:buFont typeface="Wingdings" panose="05000000000000000000" pitchFamily="2" charset="2"/>
              <a:buChar char="§"/>
              <a:defRPr/>
            </a:pPr>
            <a:r>
              <a:rPr lang="x-none" sz="2000" dirty="0">
                <a:latin typeface="Arial" panose="020B0604020202020204" pitchFamily="34" charset="0"/>
                <a:cs typeface="Arial" panose="020B0604020202020204" pitchFamily="34" charset="0"/>
              </a:rPr>
              <a:t>Casa Rafael Galván</a:t>
            </a:r>
          </a:p>
          <a:p>
            <a:pPr marL="449263" indent="-182563">
              <a:lnSpc>
                <a:spcPct val="200000"/>
              </a:lnSpc>
              <a:buFont typeface="Wingdings" panose="05000000000000000000" pitchFamily="2" charset="2"/>
              <a:buChar char="§"/>
              <a:defRPr/>
            </a:pPr>
            <a:r>
              <a:rPr lang="x-none" sz="2000" dirty="0">
                <a:latin typeface="Arial" panose="020B0604020202020204" pitchFamily="34" charset="0"/>
                <a:cs typeface="Arial" panose="020B0604020202020204" pitchFamily="34" charset="0"/>
              </a:rPr>
              <a:t>Casa del Tiempo</a:t>
            </a:r>
          </a:p>
          <a:p>
            <a:pPr marL="449263" indent="-182563">
              <a:lnSpc>
                <a:spcPct val="200000"/>
              </a:lnSpc>
              <a:buFont typeface="Wingdings" panose="05000000000000000000" pitchFamily="2" charset="2"/>
              <a:buChar char="§"/>
              <a:defRPr/>
            </a:pPr>
            <a:r>
              <a:rPr lang="x-none" sz="2000" dirty="0">
                <a:latin typeface="Arial" panose="020B0604020202020204" pitchFamily="34" charset="0"/>
                <a:cs typeface="Arial" panose="020B0604020202020204" pitchFamily="34" charset="0"/>
              </a:rPr>
              <a:t>Galería Metropolitana</a:t>
            </a:r>
          </a:p>
          <a:p>
            <a:pPr marL="449263" indent="-182563">
              <a:lnSpc>
                <a:spcPct val="200000"/>
              </a:lnSpc>
              <a:buFont typeface="Wingdings" panose="05000000000000000000" pitchFamily="2" charset="2"/>
              <a:buChar char="§"/>
              <a:defRPr/>
            </a:pPr>
            <a:r>
              <a:rPr lang="es-MX" sz="2000" dirty="0">
                <a:latin typeface="Arial" panose="020B0604020202020204" pitchFamily="34" charset="0"/>
                <a:cs typeface="Arial" panose="020B0604020202020204" pitchFamily="34" charset="0"/>
              </a:rPr>
              <a:t>Teatro Casa de la Paz</a:t>
            </a:r>
          </a:p>
          <a:p>
            <a:pPr marL="449263" indent="-182563">
              <a:lnSpc>
                <a:spcPct val="200000"/>
              </a:lnSpc>
              <a:buFont typeface="Wingdings" panose="05000000000000000000" pitchFamily="2" charset="2"/>
              <a:buChar char="§"/>
              <a:defRPr/>
            </a:pPr>
            <a:r>
              <a:rPr lang="es-MX" sz="2000" dirty="0">
                <a:latin typeface="Arial" panose="020B0604020202020204" pitchFamily="34" charset="0"/>
                <a:cs typeface="Arial" panose="020B0604020202020204" pitchFamily="34" charset="0"/>
              </a:rPr>
              <a:t>Casa de la Primera Imprenta de América</a:t>
            </a:r>
          </a:p>
        </p:txBody>
      </p:sp>
      <p:pic>
        <p:nvPicPr>
          <p:cNvPr id="18" name="Imagen 17">
            <a:hlinkClick r:id="rId4" action="ppaction://hlinksldjump"/>
          </p:cNvPr>
          <p:cNvPicPr>
            <a:picLocks noChangeAspect="1"/>
          </p:cNvPicPr>
          <p:nvPr/>
        </p:nvPicPr>
        <p:blipFill>
          <a:blip r:embed="rId5"/>
          <a:stretch>
            <a:fillRect/>
          </a:stretch>
        </p:blipFill>
        <p:spPr>
          <a:xfrm>
            <a:off x="7143812" y="2735211"/>
            <a:ext cx="323087" cy="323087"/>
          </a:xfrm>
          <a:prstGeom prst="rect">
            <a:avLst/>
          </a:prstGeom>
        </p:spPr>
      </p:pic>
      <p:pic>
        <p:nvPicPr>
          <p:cNvPr id="19" name="Imagen 18">
            <a:hlinkClick r:id="rId6" action="ppaction://hlinksldjump"/>
          </p:cNvPr>
          <p:cNvPicPr>
            <a:picLocks noChangeAspect="1"/>
          </p:cNvPicPr>
          <p:nvPr/>
        </p:nvPicPr>
        <p:blipFill>
          <a:blip r:embed="rId5"/>
          <a:stretch>
            <a:fillRect/>
          </a:stretch>
        </p:blipFill>
        <p:spPr>
          <a:xfrm>
            <a:off x="7143812" y="5192326"/>
            <a:ext cx="323087" cy="323087"/>
          </a:xfrm>
          <a:prstGeom prst="rect">
            <a:avLst/>
          </a:prstGeom>
        </p:spPr>
      </p:pic>
      <p:pic>
        <p:nvPicPr>
          <p:cNvPr id="20" name="Imagen 19">
            <a:hlinkClick r:id="rId7" action="ppaction://hlinksldjump"/>
          </p:cNvPr>
          <p:cNvPicPr>
            <a:picLocks noChangeAspect="1"/>
          </p:cNvPicPr>
          <p:nvPr/>
        </p:nvPicPr>
        <p:blipFill>
          <a:blip r:embed="rId5"/>
          <a:stretch>
            <a:fillRect/>
          </a:stretch>
        </p:blipFill>
        <p:spPr>
          <a:xfrm>
            <a:off x="7143812" y="3349490"/>
            <a:ext cx="323087" cy="323087"/>
          </a:xfrm>
          <a:prstGeom prst="rect">
            <a:avLst/>
          </a:prstGeom>
        </p:spPr>
      </p:pic>
      <p:pic>
        <p:nvPicPr>
          <p:cNvPr id="21" name="Imagen 20">
            <a:hlinkClick r:id="rId8" action="ppaction://hlinksldjump"/>
          </p:cNvPr>
          <p:cNvPicPr>
            <a:picLocks noChangeAspect="1"/>
          </p:cNvPicPr>
          <p:nvPr/>
        </p:nvPicPr>
        <p:blipFill>
          <a:blip r:embed="rId5"/>
          <a:stretch>
            <a:fillRect/>
          </a:stretch>
        </p:blipFill>
        <p:spPr>
          <a:xfrm>
            <a:off x="7143812" y="3963769"/>
            <a:ext cx="323087" cy="323087"/>
          </a:xfrm>
          <a:prstGeom prst="rect">
            <a:avLst/>
          </a:prstGeom>
        </p:spPr>
      </p:pic>
      <p:pic>
        <p:nvPicPr>
          <p:cNvPr id="22" name="Imagen 21">
            <a:hlinkClick r:id="rId9" action="ppaction://hlinksldjump"/>
          </p:cNvPr>
          <p:cNvPicPr>
            <a:picLocks noChangeAspect="1"/>
          </p:cNvPicPr>
          <p:nvPr/>
        </p:nvPicPr>
        <p:blipFill>
          <a:blip r:embed="rId5"/>
          <a:stretch>
            <a:fillRect/>
          </a:stretch>
        </p:blipFill>
        <p:spPr>
          <a:xfrm>
            <a:off x="7143812" y="4578048"/>
            <a:ext cx="323087" cy="323087"/>
          </a:xfrm>
          <a:prstGeom prst="rect">
            <a:avLst/>
          </a:prstGeom>
        </p:spPr>
      </p:pic>
      <p:sp>
        <p:nvSpPr>
          <p:cNvPr id="24" name="Rectángulo redondeado 23"/>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5" name="Imagen 24">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spTree>
    <p:extLst>
      <p:ext uri="{BB962C8B-B14F-4D97-AF65-F5344CB8AC3E}">
        <p14:creationId xmlns:p14="http://schemas.microsoft.com/office/powerpoint/2010/main" val="1139820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23D526B-86DD-4601-80F3-279528AE95B8}"/>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Difusión Cultural</a:t>
            </a:r>
          </a:p>
        </p:txBody>
      </p:sp>
      <p:sp>
        <p:nvSpPr>
          <p:cNvPr id="4" name="Título 1">
            <a:extLst>
              <a:ext uri="{FF2B5EF4-FFF2-40B4-BE49-F238E27FC236}">
                <a16:creationId xmlns:a16="http://schemas.microsoft.com/office/drawing/2014/main" id="{3108D8A1-BE2A-45C7-BFA2-CF01400692D0}"/>
              </a:ext>
            </a:extLst>
          </p:cNvPr>
          <p:cNvSpPr txBox="1">
            <a:spLocks/>
          </p:cNvSpPr>
          <p:nvPr/>
        </p:nvSpPr>
        <p:spPr>
          <a:xfrm>
            <a:off x="942870" y="1571624"/>
            <a:ext cx="547698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Difusión Cultural</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D62BEAFD-C231-4CEC-AC4D-E69E1F758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pic>
        <p:nvPicPr>
          <p:cNvPr id="7" name="Imagen 6">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4" name="CuadroTexto 13">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Eventos culturales</a:t>
            </a:r>
          </a:p>
        </p:txBody>
      </p:sp>
      <p:sp>
        <p:nvSpPr>
          <p:cNvPr id="15" name="Rectángulo 14">
            <a:extLst>
              <a:ext uri="{FF2B5EF4-FFF2-40B4-BE49-F238E27FC236}">
                <a16:creationId xmlns:a16="http://schemas.microsoft.com/office/drawing/2014/main" id="{01FFA2AB-59D9-435A-AAE8-A62F1D59492D}"/>
              </a:ext>
            </a:extLst>
          </p:cNvPr>
          <p:cNvSpPr/>
          <p:nvPr/>
        </p:nvSpPr>
        <p:spPr>
          <a:xfrm>
            <a:off x="961746" y="2190088"/>
            <a:ext cx="6543954"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Eventos culturales. Trimestre Otoño 2017</a:t>
            </a:r>
          </a:p>
        </p:txBody>
      </p:sp>
      <p:graphicFrame>
        <p:nvGraphicFramePr>
          <p:cNvPr id="6" name="Objeto 5"/>
          <p:cNvGraphicFramePr>
            <a:graphicFrameLocks noChangeAspect="1"/>
          </p:cNvGraphicFramePr>
          <p:nvPr>
            <p:extLst>
              <p:ext uri="{D42A27DB-BD31-4B8C-83A1-F6EECF244321}">
                <p14:modId xmlns:p14="http://schemas.microsoft.com/office/powerpoint/2010/main" val="12537095"/>
              </p:ext>
            </p:extLst>
          </p:nvPr>
        </p:nvGraphicFramePr>
        <p:xfrm>
          <a:off x="1028700" y="2703513"/>
          <a:ext cx="8186948" cy="3344862"/>
        </p:xfrm>
        <a:graphic>
          <a:graphicData uri="http://schemas.openxmlformats.org/presentationml/2006/ole">
            <mc:AlternateContent xmlns:mc="http://schemas.openxmlformats.org/markup-compatibility/2006">
              <mc:Choice xmlns:v="urn:schemas-microsoft-com:vml" Requires="v">
                <p:oleObj spid="_x0000_s1165" name="Hoja de cálculo" r:id="rId5" imgW="4895889" imgH="2000160" progId="Excel.Sheet.12">
                  <p:embed/>
                </p:oleObj>
              </mc:Choice>
              <mc:Fallback>
                <p:oleObj name="Hoja de cálculo" r:id="rId5" imgW="4895889" imgH="2000160" progId="Excel.Sheet.12">
                  <p:embed/>
                  <p:pic>
                    <p:nvPicPr>
                      <p:cNvPr id="0" name=""/>
                      <p:cNvPicPr/>
                      <p:nvPr/>
                    </p:nvPicPr>
                    <p:blipFill>
                      <a:blip r:embed="rId6"/>
                      <a:stretch>
                        <a:fillRect/>
                      </a:stretch>
                    </p:blipFill>
                    <p:spPr>
                      <a:xfrm>
                        <a:off x="1028700" y="2703513"/>
                        <a:ext cx="8186948" cy="3344862"/>
                      </a:xfrm>
                      <a:prstGeom prst="rect">
                        <a:avLst/>
                      </a:prstGeom>
                    </p:spPr>
                  </p:pic>
                </p:oleObj>
              </mc:Fallback>
            </mc:AlternateContent>
          </a:graphicData>
        </a:graphic>
      </p:graphicFrame>
      <p:sp>
        <p:nvSpPr>
          <p:cNvPr id="12" name="Rectángulo redondeado 11"/>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spTree>
    <p:extLst>
      <p:ext uri="{BB962C8B-B14F-4D97-AF65-F5344CB8AC3E}">
        <p14:creationId xmlns:p14="http://schemas.microsoft.com/office/powerpoint/2010/main" val="3115638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23D526B-86DD-4601-80F3-279528AE95B8}"/>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Difusión Cultural</a:t>
            </a:r>
          </a:p>
        </p:txBody>
      </p:sp>
      <p:sp>
        <p:nvSpPr>
          <p:cNvPr id="4" name="Título 1">
            <a:extLst>
              <a:ext uri="{FF2B5EF4-FFF2-40B4-BE49-F238E27FC236}">
                <a16:creationId xmlns:a16="http://schemas.microsoft.com/office/drawing/2014/main" id="{3108D8A1-BE2A-45C7-BFA2-CF01400692D0}"/>
              </a:ext>
            </a:extLst>
          </p:cNvPr>
          <p:cNvSpPr txBox="1">
            <a:spLocks/>
          </p:cNvSpPr>
          <p:nvPr/>
        </p:nvSpPr>
        <p:spPr>
          <a:xfrm>
            <a:off x="942870" y="1571624"/>
            <a:ext cx="547698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Difusión Cultural</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D62BEAFD-C231-4CEC-AC4D-E69E1F758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pic>
        <p:nvPicPr>
          <p:cNvPr id="7" name="Imagen 6">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4" name="CuadroTexto 13">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Ciclos de conferencias</a:t>
            </a:r>
          </a:p>
        </p:txBody>
      </p:sp>
      <p:sp>
        <p:nvSpPr>
          <p:cNvPr id="13" name="Rectángulo redondeado 12"/>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graphicFrame>
        <p:nvGraphicFramePr>
          <p:cNvPr id="3" name="Tabla 2">
            <a:extLst>
              <a:ext uri="{FF2B5EF4-FFF2-40B4-BE49-F238E27FC236}">
                <a16:creationId xmlns:a16="http://schemas.microsoft.com/office/drawing/2014/main" id="{B5D8E2C3-8E90-7342-9523-A1392BB67DC1}"/>
              </a:ext>
            </a:extLst>
          </p:cNvPr>
          <p:cNvGraphicFramePr>
            <a:graphicFrameLocks noGrp="1"/>
          </p:cNvGraphicFramePr>
          <p:nvPr>
            <p:extLst>
              <p:ext uri="{D42A27DB-BD31-4B8C-83A1-F6EECF244321}">
                <p14:modId xmlns:p14="http://schemas.microsoft.com/office/powerpoint/2010/main" val="2334271597"/>
              </p:ext>
            </p:extLst>
          </p:nvPr>
        </p:nvGraphicFramePr>
        <p:xfrm>
          <a:off x="995266" y="2173978"/>
          <a:ext cx="7826517" cy="4597400"/>
        </p:xfrm>
        <a:graphic>
          <a:graphicData uri="http://schemas.openxmlformats.org/drawingml/2006/table">
            <a:tbl>
              <a:tblPr firstRow="1" bandRow="1">
                <a:tableStyleId>{3B4B98B0-60AC-42C2-AFA5-B58CD77FA1E5}</a:tableStyleId>
              </a:tblPr>
              <a:tblGrid>
                <a:gridCol w="7826517">
                  <a:extLst>
                    <a:ext uri="{9D8B030D-6E8A-4147-A177-3AD203B41FA5}">
                      <a16:colId xmlns:a16="http://schemas.microsoft.com/office/drawing/2014/main" val="3336681082"/>
                    </a:ext>
                  </a:extLst>
                </a:gridCol>
              </a:tblGrid>
              <a:tr h="370840">
                <a:tc>
                  <a:txBody>
                    <a:bodyPr/>
                    <a:lstStyle/>
                    <a:p>
                      <a:r>
                        <a:rPr lang="es-MX" sz="1400" dirty="0"/>
                        <a:t>Ciclos de conferencias del trimestre Otoño 2017</a:t>
                      </a:r>
                      <a:endParaRPr lang="es-MX" sz="1400" b="1" dirty="0"/>
                    </a:p>
                  </a:txBody>
                  <a:tcPr/>
                </a:tc>
                <a:extLst>
                  <a:ext uri="{0D108BD9-81ED-4DB2-BD59-A6C34878D82A}">
                    <a16:rowId xmlns:a16="http://schemas.microsoft.com/office/drawing/2014/main" val="2429034887"/>
                  </a:ext>
                </a:extLst>
              </a:tr>
              <a:tr h="370840">
                <a:tc>
                  <a:txBody>
                    <a:bodyPr/>
                    <a:lstStyle/>
                    <a:p>
                      <a:r>
                        <a:rPr lang="es-MX" sz="1400" dirty="0">
                          <a:hlinkClick r:id="rId6"/>
                        </a:rPr>
                        <a:t>50 años del Sargento Pimienta</a:t>
                      </a:r>
                      <a:endParaRPr lang="es-MX" sz="1400" dirty="0"/>
                    </a:p>
                  </a:txBody>
                  <a:tcPr/>
                </a:tc>
                <a:extLst>
                  <a:ext uri="{0D108BD9-81ED-4DB2-BD59-A6C34878D82A}">
                    <a16:rowId xmlns:a16="http://schemas.microsoft.com/office/drawing/2014/main" val="3357151410"/>
                  </a:ext>
                </a:extLst>
              </a:tr>
              <a:tr h="370840">
                <a:tc>
                  <a:txBody>
                    <a:bodyPr/>
                    <a:lstStyle/>
                    <a:p>
                      <a:r>
                        <a:rPr lang="es-MX" sz="1400" dirty="0"/>
                        <a:t>Asociaci</a:t>
                      </a:r>
                      <a:r>
                        <a:rPr lang="es-ES" sz="1400" dirty="0" err="1"/>
                        <a:t>ón</a:t>
                      </a:r>
                      <a:r>
                        <a:rPr lang="es-ES" sz="1400" dirty="0"/>
                        <a:t> Mexicana de Proveedores para la Industria Maderera y </a:t>
                      </a:r>
                      <a:r>
                        <a:rPr lang="es-ES" sz="1400" dirty="0" err="1"/>
                        <a:t>Mueblera</a:t>
                      </a:r>
                      <a:r>
                        <a:rPr lang="es-ES" sz="1400" dirty="0"/>
                        <a:t> (AMPIMM) en la Licenciatura en Diseño</a:t>
                      </a:r>
                      <a:endParaRPr lang="es-MX" sz="1400" dirty="0"/>
                    </a:p>
                  </a:txBody>
                  <a:tcPr/>
                </a:tc>
                <a:extLst>
                  <a:ext uri="{0D108BD9-81ED-4DB2-BD59-A6C34878D82A}">
                    <a16:rowId xmlns:a16="http://schemas.microsoft.com/office/drawing/2014/main" val="4194361313"/>
                  </a:ext>
                </a:extLst>
              </a:tr>
              <a:tr h="370840">
                <a:tc>
                  <a:txBody>
                    <a:bodyPr/>
                    <a:lstStyle/>
                    <a:p>
                      <a:r>
                        <a:rPr lang="es-MX" sz="1400" dirty="0">
                          <a:hlinkClick r:id="rId7"/>
                        </a:rPr>
                        <a:t>Desarrollo profesional e inserci</a:t>
                      </a:r>
                      <a:r>
                        <a:rPr lang="es-ES" sz="1400" dirty="0" err="1">
                          <a:hlinkClick r:id="rId7"/>
                        </a:rPr>
                        <a:t>ón</a:t>
                      </a:r>
                      <a:r>
                        <a:rPr lang="es-ES" sz="1400" dirty="0">
                          <a:hlinkClick r:id="rId7"/>
                        </a:rPr>
                        <a:t> laboral y </a:t>
                      </a:r>
                      <a:r>
                        <a:rPr lang="es-ES" sz="1400" dirty="0" err="1">
                          <a:hlinkClick r:id="rId7"/>
                        </a:rPr>
                        <a:t>emprendedurismo</a:t>
                      </a:r>
                      <a:endParaRPr lang="es-MX" sz="1400" dirty="0"/>
                    </a:p>
                  </a:txBody>
                  <a:tcPr/>
                </a:tc>
                <a:extLst>
                  <a:ext uri="{0D108BD9-81ED-4DB2-BD59-A6C34878D82A}">
                    <a16:rowId xmlns:a16="http://schemas.microsoft.com/office/drawing/2014/main" val="3173956271"/>
                  </a:ext>
                </a:extLst>
              </a:tr>
              <a:tr h="370840">
                <a:tc>
                  <a:txBody>
                    <a:bodyPr/>
                    <a:lstStyle/>
                    <a:p>
                      <a:r>
                        <a:rPr lang="es-MX" sz="1400" dirty="0">
                          <a:hlinkClick r:id="rId8"/>
                        </a:rPr>
                        <a:t>Discutiendo a Bachelard</a:t>
                      </a:r>
                      <a:endParaRPr lang="es-MX" sz="1400" dirty="0"/>
                    </a:p>
                  </a:txBody>
                  <a:tcPr/>
                </a:tc>
                <a:extLst>
                  <a:ext uri="{0D108BD9-81ED-4DB2-BD59-A6C34878D82A}">
                    <a16:rowId xmlns:a16="http://schemas.microsoft.com/office/drawing/2014/main" val="2955421743"/>
                  </a:ext>
                </a:extLst>
              </a:tr>
              <a:tr h="370840">
                <a:tc>
                  <a:txBody>
                    <a:bodyPr/>
                    <a:lstStyle/>
                    <a:p>
                      <a:r>
                        <a:rPr lang="es-MX" sz="1400" dirty="0">
                          <a:hlinkClick r:id="rId9"/>
                        </a:rPr>
                        <a:t>La ciencia en tu universo</a:t>
                      </a:r>
                      <a:endParaRPr lang="es-MX" sz="1400" dirty="0"/>
                    </a:p>
                  </a:txBody>
                  <a:tcPr/>
                </a:tc>
                <a:extLst>
                  <a:ext uri="{0D108BD9-81ED-4DB2-BD59-A6C34878D82A}">
                    <a16:rowId xmlns:a16="http://schemas.microsoft.com/office/drawing/2014/main" val="3839533680"/>
                  </a:ext>
                </a:extLst>
              </a:tr>
              <a:tr h="370840">
                <a:tc>
                  <a:txBody>
                    <a:bodyPr/>
                    <a:lstStyle/>
                    <a:p>
                      <a:r>
                        <a:rPr lang="es-MX" sz="1400" dirty="0">
                          <a:hlinkClick r:id="rId10"/>
                        </a:rPr>
                        <a:t>La HFG de Ulm y Tom</a:t>
                      </a:r>
                      <a:r>
                        <a:rPr lang="es-ES" sz="1400" dirty="0" err="1">
                          <a:hlinkClick r:id="rId10"/>
                        </a:rPr>
                        <a:t>ás</a:t>
                      </a:r>
                      <a:r>
                        <a:rPr lang="es-ES" sz="1400" dirty="0">
                          <a:hlinkClick r:id="rId10"/>
                        </a:rPr>
                        <a:t> Maldonado</a:t>
                      </a:r>
                      <a:endParaRPr lang="es-MX" sz="1400" dirty="0"/>
                    </a:p>
                  </a:txBody>
                  <a:tcPr/>
                </a:tc>
                <a:extLst>
                  <a:ext uri="{0D108BD9-81ED-4DB2-BD59-A6C34878D82A}">
                    <a16:rowId xmlns:a16="http://schemas.microsoft.com/office/drawing/2014/main" val="713603092"/>
                  </a:ext>
                </a:extLst>
              </a:tr>
              <a:tr h="370840">
                <a:tc>
                  <a:txBody>
                    <a:bodyPr/>
                    <a:lstStyle/>
                    <a:p>
                      <a:r>
                        <a:rPr lang="es-MX" sz="1400" dirty="0">
                          <a:hlinkClick r:id="rId11"/>
                        </a:rPr>
                        <a:t>Lunes en la ciencia</a:t>
                      </a:r>
                      <a:endParaRPr lang="es-MX" sz="1400" dirty="0"/>
                    </a:p>
                  </a:txBody>
                  <a:tcPr/>
                </a:tc>
                <a:extLst>
                  <a:ext uri="{0D108BD9-81ED-4DB2-BD59-A6C34878D82A}">
                    <a16:rowId xmlns:a16="http://schemas.microsoft.com/office/drawing/2014/main" val="4094026824"/>
                  </a:ext>
                </a:extLst>
              </a:tr>
              <a:tr h="370840">
                <a:tc>
                  <a:txBody>
                    <a:bodyPr/>
                    <a:lstStyle/>
                    <a:p>
                      <a:r>
                        <a:rPr lang="es-MX" sz="1400" dirty="0">
                          <a:hlinkClick r:id="rId12"/>
                        </a:rPr>
                        <a:t>Ecos de Castoriadis, 20 años despu</a:t>
                      </a:r>
                      <a:r>
                        <a:rPr lang="es-ES" sz="1400" dirty="0" err="1">
                          <a:hlinkClick r:id="rId12"/>
                        </a:rPr>
                        <a:t>és</a:t>
                      </a:r>
                      <a:endParaRPr lang="es-MX" sz="1400" dirty="0"/>
                    </a:p>
                  </a:txBody>
                  <a:tcPr/>
                </a:tc>
                <a:extLst>
                  <a:ext uri="{0D108BD9-81ED-4DB2-BD59-A6C34878D82A}">
                    <a16:rowId xmlns:a16="http://schemas.microsoft.com/office/drawing/2014/main" val="2871107674"/>
                  </a:ext>
                </a:extLst>
              </a:tr>
              <a:tr h="370840">
                <a:tc>
                  <a:txBody>
                    <a:bodyPr/>
                    <a:lstStyle/>
                    <a:p>
                      <a:r>
                        <a:rPr lang="es-MX" sz="1400" dirty="0">
                          <a:hlinkClick r:id="rId13"/>
                        </a:rPr>
                        <a:t>La Metro en el Metro. Un paseo por el conocimiento</a:t>
                      </a:r>
                      <a:endParaRPr lang="es-MX" sz="1400" dirty="0"/>
                    </a:p>
                  </a:txBody>
                  <a:tcPr/>
                </a:tc>
                <a:extLst>
                  <a:ext uri="{0D108BD9-81ED-4DB2-BD59-A6C34878D82A}">
                    <a16:rowId xmlns:a16="http://schemas.microsoft.com/office/drawing/2014/main" val="3565386064"/>
                  </a:ext>
                </a:extLst>
              </a:tr>
              <a:tr h="370840">
                <a:tc>
                  <a:txBody>
                    <a:bodyPr/>
                    <a:lstStyle/>
                    <a:p>
                      <a:r>
                        <a:rPr lang="es-MX" sz="1400" dirty="0">
                          <a:hlinkClick r:id="rId14"/>
                        </a:rPr>
                        <a:t>S</a:t>
                      </a:r>
                      <a:r>
                        <a:rPr lang="es-ES" sz="1400" dirty="0" err="1">
                          <a:hlinkClick r:id="rId14"/>
                        </a:rPr>
                        <a:t>ábados</a:t>
                      </a:r>
                      <a:r>
                        <a:rPr lang="es-ES" sz="1400" dirty="0">
                          <a:hlinkClick r:id="rId14"/>
                        </a:rPr>
                        <a:t> en la ciencia. Pláticas de divulgación científica</a:t>
                      </a:r>
                      <a:endParaRPr lang="es-MX" sz="1400" dirty="0"/>
                    </a:p>
                  </a:txBody>
                  <a:tcPr/>
                </a:tc>
                <a:extLst>
                  <a:ext uri="{0D108BD9-81ED-4DB2-BD59-A6C34878D82A}">
                    <a16:rowId xmlns:a16="http://schemas.microsoft.com/office/drawing/2014/main" val="1109435100"/>
                  </a:ext>
                </a:extLst>
              </a:tr>
              <a:tr h="370840">
                <a:tc>
                  <a:txBody>
                    <a:bodyPr/>
                    <a:lstStyle/>
                    <a:p>
                      <a:r>
                        <a:rPr lang="es-MX" sz="1400" dirty="0">
                          <a:hlinkClick r:id="rId15"/>
                        </a:rPr>
                        <a:t>Un paseo por la ciencia, el arte y las humanidades</a:t>
                      </a:r>
                      <a:endParaRPr lang="es-MX" sz="1400" dirty="0"/>
                    </a:p>
                  </a:txBody>
                  <a:tcPr/>
                </a:tc>
                <a:extLst>
                  <a:ext uri="{0D108BD9-81ED-4DB2-BD59-A6C34878D82A}">
                    <a16:rowId xmlns:a16="http://schemas.microsoft.com/office/drawing/2014/main" val="3375260605"/>
                  </a:ext>
                </a:extLst>
              </a:tr>
            </a:tbl>
          </a:graphicData>
        </a:graphic>
      </p:graphicFrame>
    </p:spTree>
    <p:extLst>
      <p:ext uri="{BB962C8B-B14F-4D97-AF65-F5344CB8AC3E}">
        <p14:creationId xmlns:p14="http://schemas.microsoft.com/office/powerpoint/2010/main" val="3732393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23D526B-86DD-4601-80F3-279528AE95B8}"/>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Premios y distinciones</a:t>
            </a:r>
          </a:p>
        </p:txBody>
      </p:sp>
      <p:sp>
        <p:nvSpPr>
          <p:cNvPr id="5" name="Título 1">
            <a:extLst>
              <a:ext uri="{FF2B5EF4-FFF2-40B4-BE49-F238E27FC236}">
                <a16:creationId xmlns:a16="http://schemas.microsoft.com/office/drawing/2014/main" id="{3108D8A1-BE2A-45C7-BFA2-CF01400692D0}"/>
              </a:ext>
            </a:extLst>
          </p:cNvPr>
          <p:cNvSpPr txBox="1">
            <a:spLocks/>
          </p:cNvSpPr>
          <p:nvPr/>
        </p:nvSpPr>
        <p:spPr>
          <a:xfrm>
            <a:off x="942870" y="1571624"/>
            <a:ext cx="804873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Premios y distinciones</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D62BEAFD-C231-4CEC-AC4D-E69E1F758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pic>
        <p:nvPicPr>
          <p:cNvPr id="9" name="Imagen 8">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7" name="Rectángulo 16">
            <a:extLst>
              <a:ext uri="{FF2B5EF4-FFF2-40B4-BE49-F238E27FC236}">
                <a16:creationId xmlns:a16="http://schemas.microsoft.com/office/drawing/2014/main" id="{01FFA2AB-59D9-435A-AAE8-A62F1D59492D}"/>
              </a:ext>
            </a:extLst>
          </p:cNvPr>
          <p:cNvSpPr/>
          <p:nvPr/>
        </p:nvSpPr>
        <p:spPr>
          <a:xfrm>
            <a:off x="961746" y="2190088"/>
            <a:ext cx="6543954"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Reconocimientos</a:t>
            </a:r>
          </a:p>
        </p:txBody>
      </p:sp>
      <p:grpSp>
        <p:nvGrpSpPr>
          <p:cNvPr id="34" name="Grupo 33"/>
          <p:cNvGrpSpPr/>
          <p:nvPr/>
        </p:nvGrpSpPr>
        <p:grpSpPr>
          <a:xfrm>
            <a:off x="1751807" y="2592273"/>
            <a:ext cx="4894774" cy="739754"/>
            <a:chOff x="1256507" y="2592273"/>
            <a:chExt cx="4894774" cy="739754"/>
          </a:xfrm>
        </p:grpSpPr>
        <p:sp>
          <p:nvSpPr>
            <p:cNvPr id="12" name="Rectángulo 11"/>
            <p:cNvSpPr/>
            <p:nvPr/>
          </p:nvSpPr>
          <p:spPr>
            <a:xfrm>
              <a:off x="1834074" y="2757955"/>
              <a:ext cx="4317207" cy="496996"/>
            </a:xfrm>
            <a:prstGeom prst="rect">
              <a:avLst/>
            </a:prstGeom>
          </p:spPr>
          <p:txBody>
            <a:bodyPr wrap="none">
              <a:spAutoFit/>
            </a:bodyPr>
            <a:lstStyle/>
            <a:p>
              <a:pPr>
                <a:lnSpc>
                  <a:spcPct val="150000"/>
                </a:lnSpc>
                <a:defRPr/>
              </a:pPr>
              <a:r>
                <a:rPr lang="es-MX" sz="2000" dirty="0">
                  <a:solidFill>
                    <a:prstClr val="black"/>
                  </a:solidFill>
                  <a:latin typeface="Arial" panose="020B0604020202020204" pitchFamily="34" charset="0"/>
                  <a:cs typeface="Arial" panose="020B0604020202020204" pitchFamily="34" charset="0"/>
                </a:rPr>
                <a:t>profesores Premio a la investigación</a:t>
              </a:r>
              <a:endParaRPr lang="es-MX" sz="2000" b="1" dirty="0">
                <a:solidFill>
                  <a:srgbClr val="0070C0"/>
                </a:solidFill>
                <a:latin typeface="Arial" panose="020B0604020202020204" pitchFamily="34" charset="0"/>
                <a:cs typeface="Arial" panose="020B0604020202020204" pitchFamily="34" charset="0"/>
              </a:endParaRPr>
            </a:p>
          </p:txBody>
        </p:sp>
        <p:sp>
          <p:nvSpPr>
            <p:cNvPr id="19" name="Rectángulo 18"/>
            <p:cNvSpPr/>
            <p:nvPr/>
          </p:nvSpPr>
          <p:spPr>
            <a:xfrm>
              <a:off x="1256507" y="2592273"/>
              <a:ext cx="639919" cy="739754"/>
            </a:xfrm>
            <a:prstGeom prst="rect">
              <a:avLst/>
            </a:prstGeom>
          </p:spPr>
          <p:txBody>
            <a:bodyPr wrap="none">
              <a:spAutoFit/>
            </a:bodyPr>
            <a:lstStyle/>
            <a:p>
              <a:pPr lvl="0" algn="ctr">
                <a:lnSpc>
                  <a:spcPct val="150000"/>
                </a:lnSpc>
                <a:defRPr/>
              </a:pPr>
              <a:r>
                <a:rPr lang="es-MX" sz="3200" b="1" dirty="0">
                  <a:solidFill>
                    <a:srgbClr val="0070C0"/>
                  </a:solidFill>
                  <a:latin typeface="Arial" panose="020B0604020202020204" pitchFamily="34" charset="0"/>
                  <a:cs typeface="Arial" panose="020B0604020202020204" pitchFamily="34" charset="0"/>
                </a:rPr>
                <a:t>10</a:t>
              </a:r>
              <a:endParaRPr lang="es-MX" sz="3200" dirty="0">
                <a:solidFill>
                  <a:prstClr val="black"/>
                </a:solidFill>
                <a:latin typeface="Arial" panose="020B0604020202020204" pitchFamily="34" charset="0"/>
                <a:cs typeface="Arial" panose="020B0604020202020204" pitchFamily="34" charset="0"/>
              </a:endParaRPr>
            </a:p>
          </p:txBody>
        </p:sp>
      </p:grpSp>
      <p:grpSp>
        <p:nvGrpSpPr>
          <p:cNvPr id="33" name="Grupo 32"/>
          <p:cNvGrpSpPr/>
          <p:nvPr/>
        </p:nvGrpSpPr>
        <p:grpSpPr>
          <a:xfrm>
            <a:off x="1740016" y="3398740"/>
            <a:ext cx="4483329" cy="739754"/>
            <a:chOff x="1244716" y="3276951"/>
            <a:chExt cx="4483329" cy="739754"/>
          </a:xfrm>
        </p:grpSpPr>
        <p:sp>
          <p:nvSpPr>
            <p:cNvPr id="21" name="Rectángulo 20"/>
            <p:cNvSpPr/>
            <p:nvPr/>
          </p:nvSpPr>
          <p:spPr>
            <a:xfrm>
              <a:off x="1824412" y="3435927"/>
              <a:ext cx="3903633" cy="496996"/>
            </a:xfrm>
            <a:prstGeom prst="rect">
              <a:avLst/>
            </a:prstGeom>
          </p:spPr>
          <p:txBody>
            <a:bodyPr wrap="none">
              <a:spAutoFit/>
            </a:bodyPr>
            <a:lstStyle/>
            <a:p>
              <a:pPr>
                <a:lnSpc>
                  <a:spcPct val="150000"/>
                </a:lnSpc>
                <a:defRPr/>
              </a:pPr>
              <a:r>
                <a:rPr lang="es-MX" sz="2000" dirty="0">
                  <a:solidFill>
                    <a:prstClr val="black"/>
                  </a:solidFill>
                  <a:latin typeface="Arial" panose="020B0604020202020204" pitchFamily="34" charset="0"/>
                  <a:cs typeface="Arial" panose="020B0604020202020204" pitchFamily="34" charset="0"/>
                </a:rPr>
                <a:t>profesores Premio a la Docencia</a:t>
              </a:r>
              <a:endParaRPr lang="es-MX" sz="2000" b="1" dirty="0">
                <a:solidFill>
                  <a:srgbClr val="0070C0"/>
                </a:solidFill>
                <a:latin typeface="Arial" panose="020B0604020202020204" pitchFamily="34" charset="0"/>
                <a:cs typeface="Arial" panose="020B0604020202020204" pitchFamily="34" charset="0"/>
              </a:endParaRPr>
            </a:p>
          </p:txBody>
        </p:sp>
        <p:sp>
          <p:nvSpPr>
            <p:cNvPr id="22" name="Rectángulo 21"/>
            <p:cNvSpPr/>
            <p:nvPr/>
          </p:nvSpPr>
          <p:spPr>
            <a:xfrm>
              <a:off x="1244716" y="3276951"/>
              <a:ext cx="639919" cy="739754"/>
            </a:xfrm>
            <a:prstGeom prst="rect">
              <a:avLst/>
            </a:prstGeom>
          </p:spPr>
          <p:txBody>
            <a:bodyPr wrap="none">
              <a:spAutoFit/>
            </a:bodyPr>
            <a:lstStyle/>
            <a:p>
              <a:pPr lvl="0" algn="ctr">
                <a:lnSpc>
                  <a:spcPct val="150000"/>
                </a:lnSpc>
                <a:defRPr/>
              </a:pPr>
              <a:r>
                <a:rPr lang="es-MX" sz="3200" b="1" dirty="0">
                  <a:solidFill>
                    <a:srgbClr val="C36E3B"/>
                  </a:solidFill>
                  <a:latin typeface="Arial" panose="020B0604020202020204" pitchFamily="34" charset="0"/>
                  <a:cs typeface="Arial" panose="020B0604020202020204" pitchFamily="34" charset="0"/>
                </a:rPr>
                <a:t>28</a:t>
              </a:r>
              <a:endParaRPr lang="es-MX" sz="3200" dirty="0">
                <a:solidFill>
                  <a:srgbClr val="C36E3B"/>
                </a:solidFill>
                <a:latin typeface="Arial" panose="020B0604020202020204" pitchFamily="34" charset="0"/>
                <a:cs typeface="Arial" panose="020B0604020202020204" pitchFamily="34" charset="0"/>
              </a:endParaRPr>
            </a:p>
          </p:txBody>
        </p:sp>
      </p:grpSp>
      <p:grpSp>
        <p:nvGrpSpPr>
          <p:cNvPr id="32" name="Grupo 31"/>
          <p:cNvGrpSpPr/>
          <p:nvPr/>
        </p:nvGrpSpPr>
        <p:grpSpPr>
          <a:xfrm>
            <a:off x="1977654" y="4202272"/>
            <a:ext cx="6336051" cy="742689"/>
            <a:chOff x="1482354" y="4074702"/>
            <a:chExt cx="6336051" cy="742689"/>
          </a:xfrm>
        </p:grpSpPr>
        <p:sp>
          <p:nvSpPr>
            <p:cNvPr id="24" name="Rectángulo 23"/>
            <p:cNvSpPr/>
            <p:nvPr/>
          </p:nvSpPr>
          <p:spPr>
            <a:xfrm>
              <a:off x="1834074" y="4074702"/>
              <a:ext cx="5984331" cy="739754"/>
            </a:xfrm>
            <a:prstGeom prst="rect">
              <a:avLst/>
            </a:prstGeom>
          </p:spPr>
          <p:txBody>
            <a:bodyPr wrap="none">
              <a:spAutoFit/>
            </a:bodyPr>
            <a:lstStyle/>
            <a:p>
              <a:pPr>
                <a:lnSpc>
                  <a:spcPct val="150000"/>
                </a:lnSpc>
                <a:defRPr/>
              </a:pPr>
              <a:r>
                <a:rPr lang="es-MX" sz="2000" dirty="0">
                  <a:solidFill>
                    <a:prstClr val="black"/>
                  </a:solidFill>
                  <a:latin typeface="Arial" panose="020B0604020202020204" pitchFamily="34" charset="0"/>
                  <a:cs typeface="Arial" panose="020B0604020202020204" pitchFamily="34" charset="0"/>
                </a:rPr>
                <a:t>Doctor Honoris Causa y </a:t>
              </a:r>
              <a:r>
                <a:rPr lang="es-MX" sz="3200" dirty="0">
                  <a:solidFill>
                    <a:schemeClr val="accent1">
                      <a:lumMod val="75000"/>
                    </a:schemeClr>
                  </a:solidFill>
                  <a:latin typeface="Arial" panose="020B0604020202020204" pitchFamily="34" charset="0"/>
                  <a:cs typeface="Arial" panose="020B0604020202020204" pitchFamily="34" charset="0"/>
                </a:rPr>
                <a:t>4</a:t>
              </a:r>
              <a:r>
                <a:rPr lang="es-MX" sz="2000" dirty="0">
                  <a:solidFill>
                    <a:prstClr val="black"/>
                  </a:solidFill>
                  <a:latin typeface="Arial" panose="020B0604020202020204" pitchFamily="34" charset="0"/>
                  <a:cs typeface="Arial" panose="020B0604020202020204" pitchFamily="34" charset="0"/>
                </a:rPr>
                <a:t> Profesores Distinguidos</a:t>
              </a:r>
              <a:endParaRPr lang="es-MX" sz="2000" b="1" dirty="0">
                <a:solidFill>
                  <a:srgbClr val="0070C0"/>
                </a:solidFill>
                <a:latin typeface="Arial" panose="020B0604020202020204" pitchFamily="34" charset="0"/>
                <a:cs typeface="Arial" panose="020B0604020202020204" pitchFamily="34" charset="0"/>
              </a:endParaRPr>
            </a:p>
          </p:txBody>
        </p:sp>
        <p:sp>
          <p:nvSpPr>
            <p:cNvPr id="25" name="Rectángulo 24"/>
            <p:cNvSpPr/>
            <p:nvPr/>
          </p:nvSpPr>
          <p:spPr>
            <a:xfrm>
              <a:off x="1482354" y="4077637"/>
              <a:ext cx="412292" cy="739754"/>
            </a:xfrm>
            <a:prstGeom prst="rect">
              <a:avLst/>
            </a:prstGeom>
          </p:spPr>
          <p:txBody>
            <a:bodyPr wrap="none">
              <a:spAutoFit/>
            </a:bodyPr>
            <a:lstStyle/>
            <a:p>
              <a:pPr lvl="0" algn="ctr">
                <a:lnSpc>
                  <a:spcPct val="150000"/>
                </a:lnSpc>
                <a:defRPr/>
              </a:pPr>
              <a:r>
                <a:rPr lang="es-MX" sz="3200" b="1" dirty="0">
                  <a:solidFill>
                    <a:srgbClr val="0070C0"/>
                  </a:solidFill>
                  <a:latin typeface="Arial" panose="020B0604020202020204" pitchFamily="34" charset="0"/>
                  <a:cs typeface="Arial" panose="020B0604020202020204" pitchFamily="34" charset="0"/>
                </a:rPr>
                <a:t>1</a:t>
              </a:r>
              <a:endParaRPr lang="es-MX" sz="3200" dirty="0">
                <a:solidFill>
                  <a:prstClr val="black"/>
                </a:solidFill>
                <a:latin typeface="Arial" panose="020B0604020202020204" pitchFamily="34" charset="0"/>
                <a:cs typeface="Arial" panose="020B0604020202020204" pitchFamily="34" charset="0"/>
              </a:endParaRPr>
            </a:p>
          </p:txBody>
        </p:sp>
      </p:grpSp>
      <p:grpSp>
        <p:nvGrpSpPr>
          <p:cNvPr id="31" name="Grupo 30"/>
          <p:cNvGrpSpPr/>
          <p:nvPr/>
        </p:nvGrpSpPr>
        <p:grpSpPr>
          <a:xfrm>
            <a:off x="1738381" y="5011673"/>
            <a:ext cx="7338945" cy="739754"/>
            <a:chOff x="1243081" y="4868798"/>
            <a:chExt cx="7338945" cy="739754"/>
          </a:xfrm>
        </p:grpSpPr>
        <p:sp>
          <p:nvSpPr>
            <p:cNvPr id="27" name="Rectángulo 26"/>
            <p:cNvSpPr/>
            <p:nvPr/>
          </p:nvSpPr>
          <p:spPr>
            <a:xfrm>
              <a:off x="1834666" y="5041773"/>
              <a:ext cx="6747360" cy="553998"/>
            </a:xfrm>
            <a:prstGeom prst="rect">
              <a:avLst/>
            </a:prstGeom>
          </p:spPr>
          <p:txBody>
            <a:bodyPr wrap="square">
              <a:spAutoFit/>
            </a:bodyPr>
            <a:lstStyle/>
            <a:p>
              <a:pPr>
                <a:lnSpc>
                  <a:spcPct val="150000"/>
                </a:lnSpc>
                <a:defRPr/>
              </a:pPr>
              <a:r>
                <a:rPr lang="es-MX" sz="2000" dirty="0">
                  <a:solidFill>
                    <a:prstClr val="black"/>
                  </a:solidFill>
                  <a:latin typeface="Arial" panose="020B0604020202020204" pitchFamily="34" charset="0"/>
                  <a:cs typeface="Arial" panose="020B0604020202020204" pitchFamily="34" charset="0"/>
                </a:rPr>
                <a:t>reconocimientos externos a profesores y alumnos UAM</a:t>
              </a:r>
              <a:endParaRPr lang="es-MX" sz="2000" b="1" dirty="0">
                <a:solidFill>
                  <a:srgbClr val="0070C0"/>
                </a:solidFill>
                <a:latin typeface="Arial" panose="020B0604020202020204" pitchFamily="34" charset="0"/>
                <a:cs typeface="Arial" panose="020B0604020202020204" pitchFamily="34" charset="0"/>
              </a:endParaRPr>
            </a:p>
          </p:txBody>
        </p:sp>
        <p:sp>
          <p:nvSpPr>
            <p:cNvPr id="30" name="Rectángulo 29"/>
            <p:cNvSpPr/>
            <p:nvPr/>
          </p:nvSpPr>
          <p:spPr>
            <a:xfrm>
              <a:off x="1243081" y="4868798"/>
              <a:ext cx="639919" cy="739754"/>
            </a:xfrm>
            <a:prstGeom prst="rect">
              <a:avLst/>
            </a:prstGeom>
          </p:spPr>
          <p:txBody>
            <a:bodyPr wrap="none">
              <a:spAutoFit/>
            </a:bodyPr>
            <a:lstStyle/>
            <a:p>
              <a:pPr lvl="0" algn="ctr">
                <a:lnSpc>
                  <a:spcPct val="150000"/>
                </a:lnSpc>
                <a:defRPr/>
              </a:pPr>
              <a:r>
                <a:rPr lang="es-MX" sz="3200" b="1" dirty="0">
                  <a:solidFill>
                    <a:srgbClr val="C36E3B"/>
                  </a:solidFill>
                  <a:latin typeface="Arial" panose="020B0604020202020204" pitchFamily="34" charset="0"/>
                  <a:cs typeface="Arial" panose="020B0604020202020204" pitchFamily="34" charset="0"/>
                </a:rPr>
                <a:t>14</a:t>
              </a:r>
              <a:endParaRPr lang="es-MX" sz="3200" dirty="0">
                <a:solidFill>
                  <a:srgbClr val="C36E3B"/>
                </a:solidFill>
                <a:latin typeface="Arial" panose="020B0604020202020204" pitchFamily="34" charset="0"/>
                <a:cs typeface="Arial" panose="020B0604020202020204" pitchFamily="34" charset="0"/>
              </a:endParaRPr>
            </a:p>
          </p:txBody>
        </p:sp>
      </p:grpSp>
      <p:sp>
        <p:nvSpPr>
          <p:cNvPr id="26" name="Rectángulo redondeado 25"/>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8" name="Imagen 2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pic>
        <p:nvPicPr>
          <p:cNvPr id="3" name="Imagen 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94" y="3745485"/>
            <a:ext cx="700088" cy="226695"/>
          </a:xfrm>
          <a:prstGeom prst="rect">
            <a:avLst/>
          </a:prstGeom>
        </p:spPr>
      </p:pic>
      <p:pic>
        <p:nvPicPr>
          <p:cNvPr id="23" name="Imagen 22">
            <a:hlinkClick r:id="rId8"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94" y="2935685"/>
            <a:ext cx="700088" cy="226695"/>
          </a:xfrm>
          <a:prstGeom prst="rect">
            <a:avLst/>
          </a:prstGeom>
        </p:spPr>
      </p:pic>
      <p:pic>
        <p:nvPicPr>
          <p:cNvPr id="29" name="Imagen 28">
            <a:hlinkClick r:id="rId9"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94" y="4575085"/>
            <a:ext cx="700088" cy="226695"/>
          </a:xfrm>
          <a:prstGeom prst="rect">
            <a:avLst/>
          </a:prstGeom>
        </p:spPr>
      </p:pic>
      <p:pic>
        <p:nvPicPr>
          <p:cNvPr id="35" name="Imagen 34">
            <a:hlinkClick r:id="rId10"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94" y="5352181"/>
            <a:ext cx="700088" cy="226695"/>
          </a:xfrm>
          <a:prstGeom prst="rect">
            <a:avLst/>
          </a:prstGeom>
        </p:spPr>
      </p:pic>
    </p:spTree>
    <p:extLst>
      <p:ext uri="{BB962C8B-B14F-4D97-AF65-F5344CB8AC3E}">
        <p14:creationId xmlns:p14="http://schemas.microsoft.com/office/powerpoint/2010/main" val="2798883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693" y="743144"/>
            <a:ext cx="4779331" cy="1081014"/>
          </a:xfrm>
          <a:prstGeom prst="rect">
            <a:avLst/>
          </a:prstGeom>
        </p:spPr>
      </p:pic>
      <p:sp>
        <p:nvSpPr>
          <p:cNvPr id="5" name="Título 1"/>
          <p:cNvSpPr txBox="1">
            <a:spLocks/>
          </p:cNvSpPr>
          <p:nvPr/>
        </p:nvSpPr>
        <p:spPr>
          <a:xfrm>
            <a:off x="1964852" y="2599308"/>
            <a:ext cx="6467013" cy="666276"/>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x-none" sz="3500" cap="none" dirty="0">
                <a:latin typeface="Arial" panose="020B0604020202020204" pitchFamily="34" charset="0"/>
                <a:cs typeface="Arial" panose="020B0604020202020204" pitchFamily="34" charset="0"/>
              </a:rPr>
              <a:t>AGENDA ESTADÍSTICA</a:t>
            </a:r>
            <a:r>
              <a:rPr lang="es-MX" sz="3500" cap="none" dirty="0">
                <a:latin typeface="Arial" panose="020B0604020202020204" pitchFamily="34" charset="0"/>
                <a:cs typeface="Arial" panose="020B0604020202020204" pitchFamily="34" charset="0"/>
              </a:rPr>
              <a:t> UAM</a:t>
            </a:r>
            <a:endParaRPr lang="x-none" sz="3500" cap="none" dirty="0">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1907E7CB-93EB-48FD-AD17-C9B0AF6817B0}"/>
              </a:ext>
            </a:extLst>
          </p:cNvPr>
          <p:cNvSpPr txBox="1">
            <a:spLocks/>
          </p:cNvSpPr>
          <p:nvPr/>
        </p:nvSpPr>
        <p:spPr>
          <a:xfrm>
            <a:off x="5936784" y="3275109"/>
            <a:ext cx="2569414" cy="55435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x-none" sz="3200" cap="none" dirty="0">
                <a:solidFill>
                  <a:schemeClr val="accent2">
                    <a:lumMod val="75000"/>
                  </a:schemeClr>
                </a:solidFill>
                <a:latin typeface="Arial" panose="020B0604020202020204" pitchFamily="34" charset="0"/>
                <a:cs typeface="Arial" panose="020B0604020202020204" pitchFamily="34" charset="0"/>
              </a:rPr>
              <a:t>Otoño 2017</a:t>
            </a:r>
            <a:endParaRPr lang="es-MX" sz="3200" cap="none" dirty="0">
              <a:solidFill>
                <a:schemeClr val="accent2">
                  <a:lumMod val="75000"/>
                </a:schemeClr>
              </a:solidFill>
              <a:latin typeface="Arial" panose="020B0604020202020204" pitchFamily="34" charset="0"/>
              <a:cs typeface="Arial" panose="020B0604020202020204" pitchFamily="34" charset="0"/>
            </a:endParaRPr>
          </a:p>
        </p:txBody>
      </p:sp>
      <p:sp>
        <p:nvSpPr>
          <p:cNvPr id="9" name="Subtítulo 3"/>
          <p:cNvSpPr txBox="1">
            <a:spLocks/>
          </p:cNvSpPr>
          <p:nvPr/>
        </p:nvSpPr>
        <p:spPr>
          <a:xfrm>
            <a:off x="3018550" y="6145968"/>
            <a:ext cx="4359617" cy="243641"/>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x-none" sz="1400" i="1" dirty="0">
                <a:solidFill>
                  <a:schemeClr val="tx1"/>
                </a:solidFill>
                <a:latin typeface="Arial" panose="020B0604020202020204" pitchFamily="34" charset="0"/>
                <a:cs typeface="Arial" panose="020B0604020202020204" pitchFamily="34" charset="0"/>
              </a:rPr>
              <a:t>Coordinación General de Información Institucional</a:t>
            </a:r>
          </a:p>
        </p:txBody>
      </p:sp>
      <p:sp>
        <p:nvSpPr>
          <p:cNvPr id="11" name="CuadroTexto 10">
            <a:extLst>
              <a:ext uri="{FF2B5EF4-FFF2-40B4-BE49-F238E27FC236}">
                <a16:creationId xmlns:a16="http://schemas.microsoft.com/office/drawing/2014/main" id="{723D526B-86DD-4601-80F3-279528AE95B8}"/>
              </a:ext>
            </a:extLst>
          </p:cNvPr>
          <p:cNvSpPr txBox="1"/>
          <p:nvPr/>
        </p:nvSpPr>
        <p:spPr>
          <a:xfrm>
            <a:off x="4129190" y="4408834"/>
            <a:ext cx="2138337" cy="707886"/>
          </a:xfrm>
          <a:prstGeom prst="rect">
            <a:avLst/>
          </a:prstGeom>
          <a:solidFill>
            <a:srgbClr val="A1B6CA"/>
          </a:solidFill>
        </p:spPr>
        <p:txBody>
          <a:bodyPr wrap="square" rtlCol="0">
            <a:spAutoFit/>
          </a:bodyPr>
          <a:lstStyle/>
          <a:p>
            <a:pPr algn="ctr"/>
            <a:r>
              <a:rPr lang="es-MX" sz="4000" dirty="0">
                <a:solidFill>
                  <a:schemeClr val="bg1"/>
                </a:solidFill>
                <a:latin typeface="Univers Condensed" panose="020B0606020202060204" pitchFamily="34" charset="0"/>
              </a:rPr>
              <a:t>Detalle</a:t>
            </a:r>
          </a:p>
        </p:txBody>
      </p:sp>
    </p:spTree>
    <p:extLst>
      <p:ext uri="{BB962C8B-B14F-4D97-AF65-F5344CB8AC3E}">
        <p14:creationId xmlns:p14="http://schemas.microsoft.com/office/powerpoint/2010/main" val="1701260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ángulo 7"/>
          <p:cNvSpPr/>
          <p:nvPr/>
        </p:nvSpPr>
        <p:spPr>
          <a:xfrm>
            <a:off x="2971660" y="892891"/>
            <a:ext cx="4305579" cy="369332"/>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Unidad Azcapotzalco</a:t>
            </a:r>
            <a:endParaRPr kumimoji="0" lang="es-MX" sz="2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26" name="Picture 2" descr="Ubicación Unidad Académica Azcapotzalco en el 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089025"/>
            <a:ext cx="25146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235075" y="5265738"/>
            <a:ext cx="2466836" cy="1015663"/>
          </a:xfrm>
          <a:prstGeom prst="rect">
            <a:avLst/>
          </a:prstGeom>
        </p:spPr>
        <p:txBody>
          <a:bodyPr wrap="square">
            <a:spAutoFit/>
          </a:bodyPr>
          <a:lstStyle/>
          <a:p>
            <a:r>
              <a:rPr lang="es-MX" sz="1200" b="1" dirty="0">
                <a:solidFill>
                  <a:srgbClr val="20ACB8"/>
                </a:solidFill>
                <a:latin typeface="Verdana" panose="020B0604030504040204" pitchFamily="34" charset="0"/>
              </a:rPr>
              <a:t>UBICACIÓN</a:t>
            </a:r>
          </a:p>
          <a:p>
            <a:r>
              <a:rPr lang="es-MX" sz="1200" dirty="0">
                <a:solidFill>
                  <a:srgbClr val="838282"/>
                </a:solidFill>
                <a:latin typeface="Verdana" panose="020B0604030504040204" pitchFamily="34" charset="0"/>
              </a:rPr>
              <a:t>Av. San Pablo 180</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Col. Reynosa-Tamaulipas</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Del. Azcapotzalco</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C.P. 02200, Ciudad de México</a:t>
            </a:r>
            <a:endParaRPr lang="es-MX" sz="1200" b="0" i="0" dirty="0">
              <a:solidFill>
                <a:srgbClr val="838282"/>
              </a:solidFill>
              <a:effectLst/>
              <a:latin typeface="Verdana" panose="020B0604030504040204" pitchFamily="34" charset="0"/>
            </a:endParaRPr>
          </a:p>
        </p:txBody>
      </p:sp>
      <p:pic>
        <p:nvPicPr>
          <p:cNvPr id="1028" name="Picture 4" descr="Ubicación Unidad Académica Azcapotzal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75" y="1836738"/>
            <a:ext cx="5048250" cy="427455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ector recto 10">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La UAM</a:t>
            </a:r>
          </a:p>
        </p:txBody>
      </p:sp>
      <p:pic>
        <p:nvPicPr>
          <p:cNvPr id="13" name="Imagen 12">
            <a:extLst>
              <a:ext uri="{FF2B5EF4-FFF2-40B4-BE49-F238E27FC236}">
                <a16:creationId xmlns:a16="http://schemas.microsoft.com/office/drawing/2014/main" id="{66C5F486-AF08-4D5A-876A-7525D10CF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4" name="CuadroTexto 13">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Unidades universitarias</a:t>
            </a:r>
          </a:p>
        </p:txBody>
      </p:sp>
      <p:pic>
        <p:nvPicPr>
          <p:cNvPr id="15" name="Imagen 14">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6" name="Rectángulo redondeado 15"/>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a:t>
            </a:r>
            <a:r>
              <a:rPr lang="es-MX" sz="800" dirty="0" smtClean="0">
                <a:latin typeface="Arial" panose="020B0604020202020204" pitchFamily="34" charset="0"/>
                <a:cs typeface="Arial" panose="020B0604020202020204" pitchFamily="34" charset="0"/>
                <a:hlinkClick r:id="rId6" action="ppaction://hlinksldjump"/>
              </a:rPr>
              <a:t>Unidades</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783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Ubicación Unidad Académica Cuajimalpa en el 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365250"/>
            <a:ext cx="2600325"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235075" y="5265738"/>
            <a:ext cx="3000375" cy="1015663"/>
          </a:xfrm>
          <a:prstGeom prst="rect">
            <a:avLst/>
          </a:prstGeom>
        </p:spPr>
        <p:txBody>
          <a:bodyPr wrap="square">
            <a:spAutoFit/>
          </a:bodyPr>
          <a:lstStyle/>
          <a:p>
            <a:r>
              <a:rPr lang="es-MX" sz="1200" b="1" dirty="0">
                <a:solidFill>
                  <a:srgbClr val="20ACB8"/>
                </a:solidFill>
                <a:latin typeface="Verdana" panose="020B0604030504040204" pitchFamily="34" charset="0"/>
              </a:rPr>
              <a:t>UBICACIÓN</a:t>
            </a:r>
          </a:p>
          <a:p>
            <a:r>
              <a:rPr lang="es-MX" sz="1200" dirty="0">
                <a:solidFill>
                  <a:srgbClr val="838282"/>
                </a:solidFill>
                <a:latin typeface="Verdana" panose="020B0604030504040204" pitchFamily="34" charset="0"/>
              </a:rPr>
              <a:t>Av. Vasco de Quiroga 4871,</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Col. Santa Fe,</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Del. Cuajimalpa de Morelos,</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C.P. 05348, Ciudad de México.</a:t>
            </a:r>
            <a:endParaRPr lang="es-MX" sz="1200" b="0" i="0" dirty="0">
              <a:solidFill>
                <a:srgbClr val="838282"/>
              </a:solidFill>
              <a:effectLst/>
              <a:latin typeface="Verdana" panose="020B0604030504040204" pitchFamily="34" charset="0"/>
            </a:endParaRPr>
          </a:p>
        </p:txBody>
      </p:sp>
      <p:pic>
        <p:nvPicPr>
          <p:cNvPr id="6" name="Imagen 5"/>
          <p:cNvPicPr>
            <a:picLocks noChangeAspect="1"/>
          </p:cNvPicPr>
          <p:nvPr/>
        </p:nvPicPr>
        <p:blipFill>
          <a:blip r:embed="rId3"/>
          <a:stretch>
            <a:fillRect/>
          </a:stretch>
        </p:blipFill>
        <p:spPr>
          <a:xfrm>
            <a:off x="4651183" y="1666547"/>
            <a:ext cx="4859529" cy="4252912"/>
          </a:xfrm>
          <a:prstGeom prst="rect">
            <a:avLst/>
          </a:prstGeom>
        </p:spPr>
      </p:pic>
      <p:sp>
        <p:nvSpPr>
          <p:cNvPr id="8" name="Rectángulo 7"/>
          <p:cNvSpPr/>
          <p:nvPr/>
        </p:nvSpPr>
        <p:spPr>
          <a:xfrm>
            <a:off x="2971660" y="892891"/>
            <a:ext cx="4305579" cy="369332"/>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Unidad Cuajimalpa</a:t>
            </a:r>
            <a:endParaRPr kumimoji="0" lang="es-MX" sz="2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La UAM</a:t>
            </a:r>
          </a:p>
        </p:txBody>
      </p:sp>
      <p:pic>
        <p:nvPicPr>
          <p:cNvPr id="12" name="Imagen 11">
            <a:extLst>
              <a:ext uri="{FF2B5EF4-FFF2-40B4-BE49-F238E27FC236}">
                <a16:creationId xmlns:a16="http://schemas.microsoft.com/office/drawing/2014/main" id="{66C5F486-AF08-4D5A-876A-7525D10CF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3" name="CuadroTexto 12">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Unidades universitarias</a:t>
            </a:r>
          </a:p>
        </p:txBody>
      </p:sp>
      <p:pic>
        <p:nvPicPr>
          <p:cNvPr id="14" name="Imagen 13">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5" name="Rectángulo redondeado 14"/>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a:t>
            </a:r>
            <a:r>
              <a:rPr lang="es-MX" sz="800" dirty="0" smtClean="0">
                <a:latin typeface="Arial" panose="020B0604020202020204" pitchFamily="34" charset="0"/>
                <a:cs typeface="Arial" panose="020B0604020202020204" pitchFamily="34" charset="0"/>
                <a:hlinkClick r:id="rId6" action="ppaction://hlinksldjump"/>
              </a:rPr>
              <a:t>Unidades</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3980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ángulo 2"/>
          <p:cNvSpPr/>
          <p:nvPr/>
        </p:nvSpPr>
        <p:spPr>
          <a:xfrm>
            <a:off x="1062919" y="2266913"/>
            <a:ext cx="8278330" cy="3046924"/>
          </a:xfrm>
          <a:prstGeom prst="rect">
            <a:avLst/>
          </a:prstGeom>
        </p:spPr>
        <p:txBody>
          <a:bodyPr wrap="square">
            <a:spAutoFit/>
          </a:bodyPr>
          <a:lstStyle/>
          <a:p>
            <a:pPr lvl="0" algn="just">
              <a:lnSpc>
                <a:spcPct val="107000"/>
              </a:lnSpc>
              <a:spcAft>
                <a:spcPts val="800"/>
              </a:spcAft>
              <a:defRPr/>
            </a:pPr>
            <a:r>
              <a:rPr lang="es-MX" sz="1400" dirty="0">
                <a:solidFill>
                  <a:prstClr val="black"/>
                </a:solidFill>
                <a:latin typeface="Arial" panose="020B0604020202020204" pitchFamily="34" charset="0"/>
                <a:ea typeface="Calibri" panose="020F0502020204030204" pitchFamily="34" charset="0"/>
                <a:cs typeface="Arial" panose="020B0604020202020204" pitchFamily="34" charset="0"/>
              </a:rPr>
              <a:t>Desde su fundación en 1974, la UAM estableció un modelo académico diferente al de la mayoría de las Instituciones de Educación Superior del país, el cual se distingue por tres características: la primera es el sistema departamental, que tiene como objetivo favorecer el trabajo académico en equipo, enriquecer la formación de los alumnos y diversificar los planes y programas de estudio de licenciatura y posgrado; la segunda consiste en que su planta académica -conformada fundamentalmente por personal de tiempo completo- realiza sus actividades integrando la docencia, la investigación y la extensión y difusión de la cultura; y la tercera, el plan trimestral, el cual permite distribuir la carga académica de manera eficiente durante el año escolar.</a:t>
            </a:r>
          </a:p>
          <a:p>
            <a:pPr lvl="0" algn="just">
              <a:lnSpc>
                <a:spcPct val="107000"/>
              </a:lnSpc>
              <a:spcAft>
                <a:spcPts val="800"/>
              </a:spcAft>
              <a:defRPr/>
            </a:pPr>
            <a:endParaRPr lang="es-MX"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defRPr/>
            </a:pPr>
            <a:r>
              <a:rPr lang="es-MX" sz="1400" dirty="0">
                <a:solidFill>
                  <a:prstClr val="black"/>
                </a:solidFill>
                <a:latin typeface="Arial" panose="020B0604020202020204" pitchFamily="34" charset="0"/>
                <a:ea typeface="Calibri" panose="020F0502020204030204" pitchFamily="34" charset="0"/>
                <a:cs typeface="Arial" panose="020B0604020202020204" pitchFamily="34" charset="0"/>
              </a:rPr>
              <a:t>Este modelo ha hecho posible integrar y realizar las actividades en forma armónica; también ha permitido, de manera natural, la organización de grupos multidisciplinarios de investigación para abordar problemas con un alto grado de complejidad.</a:t>
            </a:r>
          </a:p>
        </p:txBody>
      </p:sp>
      <p:sp>
        <p:nvSpPr>
          <p:cNvPr id="5" name="Título 1"/>
          <p:cNvSpPr txBox="1">
            <a:spLocks/>
          </p:cNvSpPr>
          <p:nvPr/>
        </p:nvSpPr>
        <p:spPr>
          <a:xfrm>
            <a:off x="935957" y="1659722"/>
            <a:ext cx="3866381" cy="529056"/>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20000"/>
              </a:lnSpc>
              <a:spcBef>
                <a:spcPct val="0"/>
              </a:spcBef>
              <a:spcAft>
                <a:spcPts val="0"/>
              </a:spcAft>
              <a:buClrTx/>
              <a:buSzTx/>
              <a:buFontTx/>
              <a:buNone/>
              <a:tabLst/>
              <a:defRPr/>
            </a:pPr>
            <a:r>
              <a:rPr lang="x-none" sz="2800" dirty="0">
                <a:solidFill>
                  <a:srgbClr val="C36E3B"/>
                </a:solidFill>
                <a:latin typeface="Arial" panose="020B0604020202020204" pitchFamily="34" charset="0"/>
                <a:cs typeface="Arial" panose="020B0604020202020204" pitchFamily="34" charset="0"/>
              </a:rPr>
              <a:t>O</a:t>
            </a:r>
            <a:r>
              <a:rPr lang="x-none" sz="2800" cap="none" dirty="0">
                <a:solidFill>
                  <a:srgbClr val="C36E3B"/>
                </a:solidFill>
                <a:latin typeface="Arial" panose="020B0604020202020204" pitchFamily="34" charset="0"/>
                <a:cs typeface="Arial" panose="020B0604020202020204" pitchFamily="34" charset="0"/>
              </a:rPr>
              <a:t>bjetivo</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7AC6F4A8-E7E6-4746-9168-14AD10C31A33}"/>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Objetivo</a:t>
            </a:r>
          </a:p>
        </p:txBody>
      </p:sp>
      <p:pic>
        <p:nvPicPr>
          <p:cNvPr id="8" name="Imagen 7">
            <a:extLst>
              <a:ext uri="{FF2B5EF4-FFF2-40B4-BE49-F238E27FC236}">
                <a16:creationId xmlns:a16="http://schemas.microsoft.com/office/drawing/2014/main" id="{807B5D19-897F-4B0D-AFC8-15DC1BDE5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pic>
        <p:nvPicPr>
          <p:cNvPr id="10" name="Imagen 9">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Tree>
    <p:extLst>
      <p:ext uri="{BB962C8B-B14F-4D97-AF65-F5344CB8AC3E}">
        <p14:creationId xmlns:p14="http://schemas.microsoft.com/office/powerpoint/2010/main" val="3870441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Ubicación Unidad Académica Iztapalapa en el 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089025"/>
            <a:ext cx="25146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235075" y="5265738"/>
            <a:ext cx="2647950" cy="1015663"/>
          </a:xfrm>
          <a:prstGeom prst="rect">
            <a:avLst/>
          </a:prstGeom>
        </p:spPr>
        <p:txBody>
          <a:bodyPr wrap="square">
            <a:spAutoFit/>
          </a:bodyPr>
          <a:lstStyle/>
          <a:p>
            <a:r>
              <a:rPr lang="es-MX" sz="1200" b="1" dirty="0">
                <a:solidFill>
                  <a:srgbClr val="20ACB8"/>
                </a:solidFill>
                <a:latin typeface="Verdana" panose="020B0604030504040204" pitchFamily="34" charset="0"/>
              </a:rPr>
              <a:t>UBICACIÓN</a:t>
            </a:r>
          </a:p>
          <a:p>
            <a:r>
              <a:rPr lang="es-MX" sz="1200" dirty="0">
                <a:solidFill>
                  <a:srgbClr val="838282"/>
                </a:solidFill>
                <a:latin typeface="Verdana" panose="020B0604030504040204" pitchFamily="34" charset="0"/>
              </a:rPr>
              <a:t>Av. San Rafael Atlixco No. 186,</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Col. Vicentina,</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Del. Iztapalapa,</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C.P. 09340, Ciudad de México.</a:t>
            </a:r>
            <a:endParaRPr lang="es-MX" sz="1200" b="0" i="0" dirty="0">
              <a:solidFill>
                <a:srgbClr val="838282"/>
              </a:solidFill>
              <a:effectLst/>
              <a:latin typeface="Verdana" panose="020B0604030504040204" pitchFamily="34" charset="0"/>
            </a:endParaRPr>
          </a:p>
        </p:txBody>
      </p:sp>
      <p:pic>
        <p:nvPicPr>
          <p:cNvPr id="3076" name="Picture 4" descr="Ubicación Unidad Académica Iztapala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1396364"/>
            <a:ext cx="4791075" cy="461401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2971660" y="892891"/>
            <a:ext cx="4305579" cy="369332"/>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Unidad Iztapalapa</a:t>
            </a:r>
            <a:endParaRPr kumimoji="0" lang="es-MX" sz="2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1" name="Conector recto 10">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La UAM</a:t>
            </a:r>
          </a:p>
        </p:txBody>
      </p:sp>
      <p:pic>
        <p:nvPicPr>
          <p:cNvPr id="13" name="Imagen 12">
            <a:extLst>
              <a:ext uri="{FF2B5EF4-FFF2-40B4-BE49-F238E27FC236}">
                <a16:creationId xmlns:a16="http://schemas.microsoft.com/office/drawing/2014/main" id="{66C5F486-AF08-4D5A-876A-7525D10CF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4" name="CuadroTexto 13">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Unidades universitarias</a:t>
            </a:r>
          </a:p>
        </p:txBody>
      </p:sp>
      <p:pic>
        <p:nvPicPr>
          <p:cNvPr id="15" name="Imagen 14">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6" name="Rectángulo redondeado 15"/>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a:t>
            </a:r>
            <a:r>
              <a:rPr lang="es-MX" sz="800" dirty="0" smtClean="0">
                <a:latin typeface="Arial" panose="020B0604020202020204" pitchFamily="34" charset="0"/>
                <a:cs typeface="Arial" panose="020B0604020202020204" pitchFamily="34" charset="0"/>
                <a:hlinkClick r:id="rId6" action="ppaction://hlinksldjump"/>
              </a:rPr>
              <a:t>Unidades</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7264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Ubicación Unidad Académica Lerma respecto al 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1" y="1155700"/>
            <a:ext cx="3177926" cy="381634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235075" y="5265738"/>
            <a:ext cx="2076450" cy="1200329"/>
          </a:xfrm>
          <a:prstGeom prst="rect">
            <a:avLst/>
          </a:prstGeom>
        </p:spPr>
        <p:txBody>
          <a:bodyPr wrap="square">
            <a:spAutoFit/>
          </a:bodyPr>
          <a:lstStyle/>
          <a:p>
            <a:r>
              <a:rPr lang="es-MX" sz="1200" b="1" dirty="0">
                <a:solidFill>
                  <a:srgbClr val="20ACB8"/>
                </a:solidFill>
                <a:latin typeface="Verdana" panose="020B0604030504040204" pitchFamily="34" charset="0"/>
              </a:rPr>
              <a:t>UBICACIÓN</a:t>
            </a:r>
          </a:p>
          <a:p>
            <a:r>
              <a:rPr lang="es-MX" sz="1200" dirty="0">
                <a:solidFill>
                  <a:srgbClr val="838282"/>
                </a:solidFill>
                <a:latin typeface="Verdana" panose="020B0604030504040204" pitchFamily="34" charset="0"/>
              </a:rPr>
              <a:t>Av. Hidalgo Pte. 46, </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Col. La Estación, </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Mpo. Lerma de Villada,</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C.P. 52006, Estado de México.</a:t>
            </a:r>
            <a:endParaRPr lang="es-MX" sz="1200" b="0" i="0" dirty="0">
              <a:solidFill>
                <a:srgbClr val="838282"/>
              </a:solidFill>
              <a:effectLst/>
              <a:latin typeface="Verdana" panose="020B0604030504040204" pitchFamily="34"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31113" y="2829841"/>
            <a:ext cx="6134100" cy="2820353"/>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2971660" y="892891"/>
            <a:ext cx="4305579" cy="369332"/>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Unidad Lerma</a:t>
            </a:r>
            <a:endParaRPr kumimoji="0" lang="es-MX" sz="2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1" name="Conector recto 10">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La UAM</a:t>
            </a:r>
          </a:p>
        </p:txBody>
      </p:sp>
      <p:pic>
        <p:nvPicPr>
          <p:cNvPr id="13" name="Imagen 12">
            <a:extLst>
              <a:ext uri="{FF2B5EF4-FFF2-40B4-BE49-F238E27FC236}">
                <a16:creationId xmlns:a16="http://schemas.microsoft.com/office/drawing/2014/main" id="{66C5F486-AF08-4D5A-876A-7525D10CF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4" name="CuadroTexto 13">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Unidades universitarias</a:t>
            </a:r>
          </a:p>
        </p:txBody>
      </p:sp>
      <p:pic>
        <p:nvPicPr>
          <p:cNvPr id="15" name="Imagen 14">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6" name="Rectángulo redondeado 15"/>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a:t>
            </a:r>
            <a:r>
              <a:rPr lang="es-MX" sz="800" dirty="0" smtClean="0">
                <a:latin typeface="Arial" panose="020B0604020202020204" pitchFamily="34" charset="0"/>
                <a:cs typeface="Arial" panose="020B0604020202020204" pitchFamily="34" charset="0"/>
                <a:hlinkClick r:id="rId6" action="ppaction://hlinksldjump"/>
              </a:rPr>
              <a:t>Unidades</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3644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Ubicación Unidad Académica Xochimilco en el 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49" y="1089025"/>
            <a:ext cx="2943225"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235075" y="5265738"/>
            <a:ext cx="2576423" cy="1015663"/>
          </a:xfrm>
          <a:prstGeom prst="rect">
            <a:avLst/>
          </a:prstGeom>
        </p:spPr>
        <p:txBody>
          <a:bodyPr wrap="square">
            <a:spAutoFit/>
          </a:bodyPr>
          <a:lstStyle/>
          <a:p>
            <a:r>
              <a:rPr lang="es-MX" sz="1200" b="1" dirty="0">
                <a:solidFill>
                  <a:srgbClr val="20ACB8"/>
                </a:solidFill>
                <a:latin typeface="Verdana" panose="020B0604030504040204" pitchFamily="34" charset="0"/>
              </a:rPr>
              <a:t>UBICACIÓN</a:t>
            </a:r>
          </a:p>
          <a:p>
            <a:r>
              <a:rPr lang="es-MX" sz="1200" dirty="0">
                <a:solidFill>
                  <a:srgbClr val="838282"/>
                </a:solidFill>
                <a:latin typeface="Verdana" panose="020B0604030504040204" pitchFamily="34" charset="0"/>
              </a:rPr>
              <a:t>Calz. del Hueso 1100, </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Col. Villa Quietud, </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Del. Coyoacán, </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C.P. 04960, Ciudad de México.</a:t>
            </a:r>
            <a:endParaRPr lang="es-MX" sz="1200" b="0" i="0" dirty="0">
              <a:solidFill>
                <a:srgbClr val="838282"/>
              </a:solidFill>
              <a:effectLst/>
              <a:latin typeface="Verdana" panose="020B0604030504040204" pitchFamily="34"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1550" y="1403613"/>
            <a:ext cx="4819650" cy="495061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2971660" y="892891"/>
            <a:ext cx="4305579" cy="369332"/>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Unidad Xochimilco</a:t>
            </a:r>
            <a:endParaRPr kumimoji="0" lang="es-MX" sz="2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1" name="Conector recto 10">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La UAM</a:t>
            </a:r>
          </a:p>
        </p:txBody>
      </p:sp>
      <p:pic>
        <p:nvPicPr>
          <p:cNvPr id="13" name="Imagen 12">
            <a:extLst>
              <a:ext uri="{FF2B5EF4-FFF2-40B4-BE49-F238E27FC236}">
                <a16:creationId xmlns:a16="http://schemas.microsoft.com/office/drawing/2014/main" id="{66C5F486-AF08-4D5A-876A-7525D10CF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4" name="CuadroTexto 13">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Unidades universitarias</a:t>
            </a:r>
          </a:p>
        </p:txBody>
      </p:sp>
      <p:pic>
        <p:nvPicPr>
          <p:cNvPr id="15" name="Imagen 14">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6" name="Rectángulo redondeado 15"/>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a:t>
            </a:r>
            <a:r>
              <a:rPr lang="es-MX" sz="800" dirty="0" smtClean="0">
                <a:latin typeface="Arial" panose="020B0604020202020204" pitchFamily="34" charset="0"/>
                <a:cs typeface="Arial" panose="020B0604020202020204" pitchFamily="34" charset="0"/>
                <a:hlinkClick r:id="rId6" action="ppaction://hlinksldjump"/>
              </a:rPr>
              <a:t>Unidades</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0289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ángulo 6"/>
          <p:cNvSpPr/>
          <p:nvPr/>
        </p:nvSpPr>
        <p:spPr>
          <a:xfrm>
            <a:off x="2971660" y="892891"/>
            <a:ext cx="4305579" cy="369332"/>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Rectoría General</a:t>
            </a:r>
            <a:endParaRPr kumimoji="0" lang="es-MX" sz="2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8" name="Conector recto 7">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La UAM</a:t>
            </a:r>
          </a:p>
        </p:txBody>
      </p:sp>
      <p:pic>
        <p:nvPicPr>
          <p:cNvPr id="12" name="Imagen 11">
            <a:extLst>
              <a:ext uri="{FF2B5EF4-FFF2-40B4-BE49-F238E27FC236}">
                <a16:creationId xmlns:a16="http://schemas.microsoft.com/office/drawing/2014/main" id="{66C5F486-AF08-4D5A-876A-7525D10CF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3" name="CuadroTexto 12">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Unidades universitarias</a:t>
            </a:r>
          </a:p>
        </p:txBody>
      </p:sp>
      <p:pic>
        <p:nvPicPr>
          <p:cNvPr id="14" name="Imagen 13">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pic>
        <p:nvPicPr>
          <p:cNvPr id="15" name="Picture 2" descr="Mapa de ubicación Rectoría General U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1387024"/>
            <a:ext cx="7052674" cy="538149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488561" y="1433697"/>
            <a:ext cx="3309668" cy="1015663"/>
          </a:xfrm>
          <a:prstGeom prst="rect">
            <a:avLst/>
          </a:prstGeom>
        </p:spPr>
        <p:txBody>
          <a:bodyPr wrap="square">
            <a:spAutoFit/>
          </a:bodyPr>
          <a:lstStyle/>
          <a:p>
            <a:r>
              <a:rPr lang="es-MX" sz="1200" b="1" dirty="0">
                <a:solidFill>
                  <a:srgbClr val="20ACB8"/>
                </a:solidFill>
                <a:latin typeface="Verdana" panose="020B0604030504040204" pitchFamily="34" charset="0"/>
              </a:rPr>
              <a:t>UBICACIÓN:</a:t>
            </a:r>
          </a:p>
          <a:p>
            <a:r>
              <a:rPr lang="es-MX" sz="1200" dirty="0" err="1">
                <a:solidFill>
                  <a:srgbClr val="838282"/>
                </a:solidFill>
                <a:latin typeface="Verdana" panose="020B0604030504040204" pitchFamily="34" charset="0"/>
              </a:rPr>
              <a:t>Prol</a:t>
            </a:r>
            <a:r>
              <a:rPr lang="es-MX" sz="1200" dirty="0">
                <a:solidFill>
                  <a:srgbClr val="838282"/>
                </a:solidFill>
                <a:latin typeface="Verdana" panose="020B0604030504040204" pitchFamily="34" charset="0"/>
              </a:rPr>
              <a:t>. Canal de Miramontes 3855</a:t>
            </a:r>
            <a:br>
              <a:rPr lang="es-MX" sz="1200" dirty="0">
                <a:solidFill>
                  <a:srgbClr val="838282"/>
                </a:solidFill>
                <a:latin typeface="Verdana" panose="020B0604030504040204" pitchFamily="34" charset="0"/>
              </a:rPr>
            </a:br>
            <a:r>
              <a:rPr lang="es-MX" sz="1200" dirty="0">
                <a:solidFill>
                  <a:srgbClr val="838282"/>
                </a:solidFill>
                <a:latin typeface="Verdana" panose="020B0604030504040204" pitchFamily="34" charset="0"/>
              </a:rPr>
              <a:t>Col. Ex-Hacienda San Juan de Dios,</a:t>
            </a:r>
          </a:p>
          <a:p>
            <a:r>
              <a:rPr lang="es-MX" sz="1200" dirty="0">
                <a:solidFill>
                  <a:srgbClr val="838282"/>
                </a:solidFill>
                <a:latin typeface="Verdana" panose="020B0604030504040204" pitchFamily="34" charset="0"/>
              </a:rPr>
              <a:t>Del. Tlalpan, C.P. 14387, Ciudad de México.</a:t>
            </a:r>
          </a:p>
        </p:txBody>
      </p:sp>
      <p:sp>
        <p:nvSpPr>
          <p:cNvPr id="16" name="Rectángulo redondeado 15"/>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a:t>
            </a:r>
            <a:r>
              <a:rPr lang="es-MX" sz="800" dirty="0" smtClean="0">
                <a:latin typeface="Arial" panose="020B0604020202020204" pitchFamily="34" charset="0"/>
                <a:cs typeface="Arial" panose="020B0604020202020204" pitchFamily="34" charset="0"/>
                <a:hlinkClick r:id="rId5" action="ppaction://hlinksldjump"/>
              </a:rPr>
              <a:t>Unidades</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5018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961746" y="1370579"/>
            <a:ext cx="807579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Planes de estudio de Licenciatura de la Unidad Azcapotzalco</a:t>
            </a:r>
          </a:p>
        </p:txBody>
      </p:sp>
      <p:sp>
        <p:nvSpPr>
          <p:cNvPr id="3" name="CuadroTexto 2">
            <a:extLst>
              <a:ext uri="{FF2B5EF4-FFF2-40B4-BE49-F238E27FC236}">
                <a16:creationId xmlns:a16="http://schemas.microsoft.com/office/drawing/2014/main" id="{F8F3FCAC-C5A5-4C78-8014-7400A5F509FC}"/>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Licenciatura</a:t>
            </a:r>
          </a:p>
        </p:txBody>
      </p:sp>
      <p:cxnSp>
        <p:nvCxnSpPr>
          <p:cNvPr id="4" name="Conector recto 3">
            <a:extLst>
              <a:ext uri="{FF2B5EF4-FFF2-40B4-BE49-F238E27FC236}">
                <a16:creationId xmlns:a16="http://schemas.microsoft.com/office/drawing/2014/main" id="{6FC193CB-D884-4F3F-BE30-7AB0756D833A}"/>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D983659A-7309-4555-93A2-353E7A0EC8B1}"/>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Oferta Educativa</a:t>
            </a:r>
          </a:p>
        </p:txBody>
      </p:sp>
      <p:pic>
        <p:nvPicPr>
          <p:cNvPr id="7" name="Imagen 6">
            <a:extLst>
              <a:ext uri="{FF2B5EF4-FFF2-40B4-BE49-F238E27FC236}">
                <a16:creationId xmlns:a16="http://schemas.microsoft.com/office/drawing/2014/main" id="{B8A5023C-3ECD-4134-AA31-7C892C3B2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9" name="CuadroTexto 8">
            <a:extLst>
              <a:ext uri="{FF2B5EF4-FFF2-40B4-BE49-F238E27FC236}">
                <a16:creationId xmlns:a16="http://schemas.microsoft.com/office/drawing/2014/main" id="{D9D58543-E76F-4CE6-B2AF-EA9B8BE2B1F6}"/>
              </a:ext>
            </a:extLst>
          </p:cNvPr>
          <p:cNvSpPr txBox="1"/>
          <p:nvPr/>
        </p:nvSpPr>
        <p:spPr>
          <a:xfrm>
            <a:off x="1660485" y="1687716"/>
            <a:ext cx="1315628" cy="457850"/>
          </a:xfrm>
          <a:prstGeom prst="rect">
            <a:avLst/>
          </a:prstGeom>
          <a:noFill/>
        </p:spPr>
        <p:txBody>
          <a:bodyPr wrap="square" rtlCol="0">
            <a:spAutoFit/>
          </a:bodyPr>
          <a:lstStyle/>
          <a:p>
            <a:pPr>
              <a:lnSpc>
                <a:spcPct val="150000"/>
              </a:lnSpc>
              <a:defRPr/>
            </a:pPr>
            <a:r>
              <a:rPr lang="es-MX" sz="2000" b="1" dirty="0">
                <a:solidFill>
                  <a:srgbClr val="0070C0"/>
                </a:solidFill>
                <a:latin typeface="Arial" panose="020B0604020202020204" pitchFamily="34" charset="0"/>
                <a:cs typeface="Arial" panose="020B0604020202020204" pitchFamily="34" charset="0"/>
              </a:rPr>
              <a:t>17</a:t>
            </a:r>
            <a:r>
              <a:rPr lang="es-MX" sz="2000" dirty="0">
                <a:solidFill>
                  <a:prstClr val="black"/>
                </a:solidFill>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Plane</a:t>
            </a:r>
            <a:r>
              <a:rPr lang="es-MX" dirty="0">
                <a:latin typeface="Arial" panose="020B0604020202020204" pitchFamily="34" charset="0"/>
                <a:cs typeface="Arial" panose="020B0604020202020204" pitchFamily="34" charset="0"/>
              </a:rPr>
              <a:t>s</a:t>
            </a:r>
            <a:endParaRPr lang="es-MX" dirty="0">
              <a:solidFill>
                <a:prstClr val="black"/>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3"/>
          <a:stretch>
            <a:fillRect/>
          </a:stretch>
        </p:blipFill>
        <p:spPr>
          <a:xfrm>
            <a:off x="2976113" y="2373178"/>
            <a:ext cx="4239375" cy="3412534"/>
          </a:xfrm>
          <a:prstGeom prst="rect">
            <a:avLst/>
          </a:prstGeom>
        </p:spPr>
      </p:pic>
      <p:pic>
        <p:nvPicPr>
          <p:cNvPr id="11" name="Imagen 10">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6" name="Rectángulo redondeado 5"/>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Oferta Educativa</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346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961746" y="1370579"/>
            <a:ext cx="807579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Planes de estudio de Licenciatura de la Unidad Cuajimalpa</a:t>
            </a:r>
          </a:p>
        </p:txBody>
      </p:sp>
      <p:sp>
        <p:nvSpPr>
          <p:cNvPr id="3" name="CuadroTexto 2">
            <a:extLst>
              <a:ext uri="{FF2B5EF4-FFF2-40B4-BE49-F238E27FC236}">
                <a16:creationId xmlns:a16="http://schemas.microsoft.com/office/drawing/2014/main" id="{F8F3FCAC-C5A5-4C78-8014-7400A5F509FC}"/>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Licenciatura</a:t>
            </a:r>
          </a:p>
        </p:txBody>
      </p:sp>
      <p:cxnSp>
        <p:nvCxnSpPr>
          <p:cNvPr id="4" name="Conector recto 3">
            <a:extLst>
              <a:ext uri="{FF2B5EF4-FFF2-40B4-BE49-F238E27FC236}">
                <a16:creationId xmlns:a16="http://schemas.microsoft.com/office/drawing/2014/main" id="{6FC193CB-D884-4F3F-BE30-7AB0756D833A}"/>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D983659A-7309-4555-93A2-353E7A0EC8B1}"/>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Oferta Educativa</a:t>
            </a:r>
          </a:p>
        </p:txBody>
      </p:sp>
      <p:pic>
        <p:nvPicPr>
          <p:cNvPr id="7" name="Imagen 6">
            <a:extLst>
              <a:ext uri="{FF2B5EF4-FFF2-40B4-BE49-F238E27FC236}">
                <a16:creationId xmlns:a16="http://schemas.microsoft.com/office/drawing/2014/main" id="{B8A5023C-3ECD-4134-AA31-7C892C3B2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9" name="CuadroTexto 8">
            <a:extLst>
              <a:ext uri="{FF2B5EF4-FFF2-40B4-BE49-F238E27FC236}">
                <a16:creationId xmlns:a16="http://schemas.microsoft.com/office/drawing/2014/main" id="{D9D58543-E76F-4CE6-B2AF-EA9B8BE2B1F6}"/>
              </a:ext>
            </a:extLst>
          </p:cNvPr>
          <p:cNvSpPr txBox="1"/>
          <p:nvPr/>
        </p:nvSpPr>
        <p:spPr>
          <a:xfrm>
            <a:off x="1660485" y="1687716"/>
            <a:ext cx="1315628" cy="553998"/>
          </a:xfrm>
          <a:prstGeom prst="rect">
            <a:avLst/>
          </a:prstGeom>
          <a:noFill/>
        </p:spPr>
        <p:txBody>
          <a:bodyPr wrap="square" rtlCol="0">
            <a:spAutoFit/>
          </a:bodyPr>
          <a:lstStyle/>
          <a:p>
            <a:pPr>
              <a:lnSpc>
                <a:spcPct val="150000"/>
              </a:lnSpc>
              <a:defRPr/>
            </a:pPr>
            <a:r>
              <a:rPr lang="es-MX" sz="2000" b="1" dirty="0">
                <a:solidFill>
                  <a:srgbClr val="0070C0"/>
                </a:solidFill>
                <a:latin typeface="Arial" panose="020B0604020202020204" pitchFamily="34" charset="0"/>
                <a:cs typeface="Arial" panose="020B0604020202020204" pitchFamily="34" charset="0"/>
              </a:rPr>
              <a:t>11</a:t>
            </a:r>
            <a:r>
              <a:rPr lang="es-MX" sz="2000" dirty="0">
                <a:solidFill>
                  <a:prstClr val="black"/>
                </a:solidFill>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Plane</a:t>
            </a:r>
            <a:r>
              <a:rPr lang="es-MX" dirty="0">
                <a:latin typeface="Arial" panose="020B0604020202020204" pitchFamily="34" charset="0"/>
                <a:cs typeface="Arial" panose="020B0604020202020204" pitchFamily="34" charset="0"/>
              </a:rPr>
              <a:t>s</a:t>
            </a:r>
            <a:endParaRPr lang="es-MX" dirty="0">
              <a:solidFill>
                <a:prstClr val="black"/>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2" name="CuadroTexto 3"/>
          <p:cNvSpPr txBox="1"/>
          <p:nvPr/>
        </p:nvSpPr>
        <p:spPr>
          <a:xfrm>
            <a:off x="3120469" y="4727037"/>
            <a:ext cx="3217547" cy="230832"/>
          </a:xfrm>
          <a:prstGeom prst="rect">
            <a:avLst/>
          </a:prstGeom>
          <a:noFill/>
        </p:spPr>
        <p:txBody>
          <a:bodyPr wrap="none" rtlCol="0">
            <a:spAutoFit/>
          </a:bodyPr>
          <a:lstStyle/>
          <a:p>
            <a:r>
              <a:rPr lang="x-none" sz="900" dirty="0">
                <a:latin typeface="Calibri" panose="020F0502020204030204" pitchFamily="34" charset="0"/>
              </a:rPr>
              <a:t>*P</a:t>
            </a:r>
            <a:r>
              <a:rPr lang="es-MX" sz="900" dirty="0" err="1">
                <a:latin typeface="Calibri" panose="020F0502020204030204" pitchFamily="34" charset="0"/>
              </a:rPr>
              <a:t>lan</a:t>
            </a:r>
            <a:r>
              <a:rPr lang="es-MX" sz="900" dirty="0">
                <a:latin typeface="Calibri" panose="020F0502020204030204" pitchFamily="34" charset="0"/>
              </a:rPr>
              <a:t> de estudios actualizado y de reciente puesta en operación</a:t>
            </a:r>
            <a:endParaRPr lang="x-none" sz="900" dirty="0">
              <a:latin typeface="Calibri" panose="020F0502020204030204" pitchFamily="34" charset="0"/>
            </a:endParaRPr>
          </a:p>
        </p:txBody>
      </p:sp>
      <p:pic>
        <p:nvPicPr>
          <p:cNvPr id="13" name="Imagen 12"/>
          <p:cNvPicPr>
            <a:picLocks noChangeAspect="1"/>
          </p:cNvPicPr>
          <p:nvPr/>
        </p:nvPicPr>
        <p:blipFill>
          <a:blip r:embed="rId4"/>
          <a:stretch>
            <a:fillRect/>
          </a:stretch>
        </p:blipFill>
        <p:spPr>
          <a:xfrm>
            <a:off x="2976113" y="2386503"/>
            <a:ext cx="4239375" cy="2340534"/>
          </a:xfrm>
          <a:prstGeom prst="rect">
            <a:avLst/>
          </a:prstGeom>
        </p:spPr>
      </p:pic>
      <p:sp>
        <p:nvSpPr>
          <p:cNvPr id="14" name="Rectángulo redondeado 13"/>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Oferta Educativa</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441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961746" y="994059"/>
            <a:ext cx="807579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Planes de estudio de Licenciatura de la Unidad Iztapalapa</a:t>
            </a:r>
          </a:p>
        </p:txBody>
      </p:sp>
      <p:sp>
        <p:nvSpPr>
          <p:cNvPr id="3" name="CuadroTexto 2">
            <a:extLst>
              <a:ext uri="{FF2B5EF4-FFF2-40B4-BE49-F238E27FC236}">
                <a16:creationId xmlns:a16="http://schemas.microsoft.com/office/drawing/2014/main" id="{F8F3FCAC-C5A5-4C78-8014-7400A5F509FC}"/>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Licenciatura</a:t>
            </a:r>
          </a:p>
        </p:txBody>
      </p:sp>
      <p:cxnSp>
        <p:nvCxnSpPr>
          <p:cNvPr id="4" name="Conector recto 3">
            <a:extLst>
              <a:ext uri="{FF2B5EF4-FFF2-40B4-BE49-F238E27FC236}">
                <a16:creationId xmlns:a16="http://schemas.microsoft.com/office/drawing/2014/main" id="{6FC193CB-D884-4F3F-BE30-7AB0756D833A}"/>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D983659A-7309-4555-93A2-353E7A0EC8B1}"/>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Oferta Educativa</a:t>
            </a:r>
          </a:p>
        </p:txBody>
      </p:sp>
      <p:pic>
        <p:nvPicPr>
          <p:cNvPr id="7" name="Imagen 6">
            <a:extLst>
              <a:ext uri="{FF2B5EF4-FFF2-40B4-BE49-F238E27FC236}">
                <a16:creationId xmlns:a16="http://schemas.microsoft.com/office/drawing/2014/main" id="{B8A5023C-3ECD-4134-AA31-7C892C3B2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9" name="CuadroTexto 8">
            <a:extLst>
              <a:ext uri="{FF2B5EF4-FFF2-40B4-BE49-F238E27FC236}">
                <a16:creationId xmlns:a16="http://schemas.microsoft.com/office/drawing/2014/main" id="{D9D58543-E76F-4CE6-B2AF-EA9B8BE2B1F6}"/>
              </a:ext>
            </a:extLst>
          </p:cNvPr>
          <p:cNvSpPr txBox="1"/>
          <p:nvPr/>
        </p:nvSpPr>
        <p:spPr>
          <a:xfrm>
            <a:off x="1660485" y="1311196"/>
            <a:ext cx="1315628" cy="553998"/>
          </a:xfrm>
          <a:prstGeom prst="rect">
            <a:avLst/>
          </a:prstGeom>
          <a:noFill/>
        </p:spPr>
        <p:txBody>
          <a:bodyPr wrap="square" rtlCol="0">
            <a:spAutoFit/>
          </a:bodyPr>
          <a:lstStyle/>
          <a:p>
            <a:pPr>
              <a:lnSpc>
                <a:spcPct val="150000"/>
              </a:lnSpc>
              <a:defRPr/>
            </a:pPr>
            <a:r>
              <a:rPr lang="es-MX" sz="2000" b="1" dirty="0">
                <a:solidFill>
                  <a:srgbClr val="0070C0"/>
                </a:solidFill>
                <a:latin typeface="Arial" panose="020B0604020202020204" pitchFamily="34" charset="0"/>
                <a:cs typeface="Arial" panose="020B0604020202020204" pitchFamily="34" charset="0"/>
              </a:rPr>
              <a:t>27</a:t>
            </a:r>
            <a:r>
              <a:rPr lang="es-MX" sz="2000" dirty="0">
                <a:solidFill>
                  <a:prstClr val="black"/>
                </a:solidFill>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Plane</a:t>
            </a:r>
            <a:r>
              <a:rPr lang="es-MX" dirty="0">
                <a:latin typeface="Arial" panose="020B0604020202020204" pitchFamily="34" charset="0"/>
                <a:cs typeface="Arial" panose="020B0604020202020204" pitchFamily="34" charset="0"/>
              </a:rPr>
              <a:t>s</a:t>
            </a:r>
            <a:endParaRPr lang="es-MX" dirty="0">
              <a:solidFill>
                <a:prstClr val="black"/>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4" name="CuadroTexto 3"/>
          <p:cNvSpPr txBox="1"/>
          <p:nvPr/>
        </p:nvSpPr>
        <p:spPr>
          <a:xfrm>
            <a:off x="8019473" y="5390038"/>
            <a:ext cx="2036135" cy="230832"/>
          </a:xfrm>
          <a:prstGeom prst="rect">
            <a:avLst/>
          </a:prstGeom>
          <a:noFill/>
        </p:spPr>
        <p:txBody>
          <a:bodyPr wrap="none" rtlCol="0">
            <a:spAutoFit/>
          </a:bodyPr>
          <a:lstStyle/>
          <a:p>
            <a:r>
              <a:rPr lang="x-none" sz="900" dirty="0">
                <a:latin typeface="Calibri" panose="020F0502020204030204" pitchFamily="34" charset="0"/>
              </a:rPr>
              <a:t>*</a:t>
            </a:r>
            <a:r>
              <a:rPr lang="es-MX" sz="900" dirty="0">
                <a:latin typeface="Calibri" panose="020F0502020204030204" pitchFamily="34" charset="0"/>
              </a:rPr>
              <a:t>Plan de estudios de reciente creación</a:t>
            </a:r>
            <a:endParaRPr lang="x-none" sz="900" dirty="0">
              <a:latin typeface="Calibri" panose="020F0502020204030204" pitchFamily="34" charset="0"/>
            </a:endParaRPr>
          </a:p>
        </p:txBody>
      </p:sp>
      <p:pic>
        <p:nvPicPr>
          <p:cNvPr id="15" name="Imagen 14"/>
          <p:cNvPicPr>
            <a:picLocks noChangeAspect="1"/>
          </p:cNvPicPr>
          <p:nvPr/>
        </p:nvPicPr>
        <p:blipFill>
          <a:blip r:embed="rId4"/>
          <a:stretch>
            <a:fillRect/>
          </a:stretch>
        </p:blipFill>
        <p:spPr>
          <a:xfrm>
            <a:off x="2999156" y="1474854"/>
            <a:ext cx="4239375" cy="5199200"/>
          </a:xfrm>
          <a:prstGeom prst="rect">
            <a:avLst/>
          </a:prstGeom>
        </p:spPr>
      </p:pic>
      <p:sp>
        <p:nvSpPr>
          <p:cNvPr id="12" name="Rectángulo redondeado 11"/>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Oferta Educativa</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904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961746" y="1370579"/>
            <a:ext cx="807579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Planes de estudio de Licenciatura de la Unidad </a:t>
            </a:r>
            <a:r>
              <a:rPr lang="es-MX" sz="2000" dirty="0">
                <a:solidFill>
                  <a:prstClr val="black"/>
                </a:solidFill>
                <a:latin typeface="Arial" panose="020B0604020202020204" pitchFamily="34" charset="0"/>
                <a:cs typeface="Arial" panose="020B0604020202020204" pitchFamily="34" charset="0"/>
              </a:rPr>
              <a:t>Lerma</a:t>
            </a:r>
            <a:endPar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F8F3FCAC-C5A5-4C78-8014-7400A5F509FC}"/>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Licenciatura</a:t>
            </a:r>
          </a:p>
        </p:txBody>
      </p:sp>
      <p:cxnSp>
        <p:nvCxnSpPr>
          <p:cNvPr id="4" name="Conector recto 3">
            <a:extLst>
              <a:ext uri="{FF2B5EF4-FFF2-40B4-BE49-F238E27FC236}">
                <a16:creationId xmlns:a16="http://schemas.microsoft.com/office/drawing/2014/main" id="{6FC193CB-D884-4F3F-BE30-7AB0756D833A}"/>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D983659A-7309-4555-93A2-353E7A0EC8B1}"/>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Oferta Educativa</a:t>
            </a:r>
          </a:p>
        </p:txBody>
      </p:sp>
      <p:pic>
        <p:nvPicPr>
          <p:cNvPr id="7" name="Imagen 6">
            <a:extLst>
              <a:ext uri="{FF2B5EF4-FFF2-40B4-BE49-F238E27FC236}">
                <a16:creationId xmlns:a16="http://schemas.microsoft.com/office/drawing/2014/main" id="{B8A5023C-3ECD-4134-AA31-7C892C3B2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9" name="CuadroTexto 8">
            <a:extLst>
              <a:ext uri="{FF2B5EF4-FFF2-40B4-BE49-F238E27FC236}">
                <a16:creationId xmlns:a16="http://schemas.microsoft.com/office/drawing/2014/main" id="{D9D58543-E76F-4CE6-B2AF-EA9B8BE2B1F6}"/>
              </a:ext>
            </a:extLst>
          </p:cNvPr>
          <p:cNvSpPr txBox="1"/>
          <p:nvPr/>
        </p:nvSpPr>
        <p:spPr>
          <a:xfrm>
            <a:off x="1660485" y="1687716"/>
            <a:ext cx="1315628" cy="553998"/>
          </a:xfrm>
          <a:prstGeom prst="rect">
            <a:avLst/>
          </a:prstGeom>
          <a:noFill/>
        </p:spPr>
        <p:txBody>
          <a:bodyPr wrap="square" rtlCol="0">
            <a:spAutoFit/>
          </a:bodyPr>
          <a:lstStyle/>
          <a:p>
            <a:pPr>
              <a:lnSpc>
                <a:spcPct val="150000"/>
              </a:lnSpc>
              <a:defRPr/>
            </a:pPr>
            <a:r>
              <a:rPr lang="es-MX" sz="2000" b="1" dirty="0">
                <a:solidFill>
                  <a:srgbClr val="0070C0"/>
                </a:solidFill>
                <a:latin typeface="Arial" panose="020B0604020202020204" pitchFamily="34" charset="0"/>
                <a:cs typeface="Arial" panose="020B0604020202020204" pitchFamily="34" charset="0"/>
              </a:rPr>
              <a:t>7</a:t>
            </a:r>
            <a:r>
              <a:rPr lang="es-MX" sz="2000" dirty="0">
                <a:solidFill>
                  <a:prstClr val="black"/>
                </a:solidFill>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Plane</a:t>
            </a:r>
            <a:r>
              <a:rPr lang="es-MX" dirty="0">
                <a:latin typeface="Arial" panose="020B0604020202020204" pitchFamily="34" charset="0"/>
                <a:cs typeface="Arial" panose="020B0604020202020204" pitchFamily="34" charset="0"/>
              </a:rPr>
              <a:t>s</a:t>
            </a:r>
            <a:endParaRPr lang="es-MX" dirty="0">
              <a:solidFill>
                <a:prstClr val="black"/>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2" name="CuadroTexto 11"/>
          <p:cNvSpPr txBox="1"/>
          <p:nvPr/>
        </p:nvSpPr>
        <p:spPr>
          <a:xfrm>
            <a:off x="7001406" y="6249499"/>
            <a:ext cx="2361544" cy="230832"/>
          </a:xfrm>
          <a:prstGeom prst="rect">
            <a:avLst/>
          </a:prstGeom>
          <a:noFill/>
        </p:spPr>
        <p:txBody>
          <a:bodyPr wrap="none" rtlCol="0">
            <a:spAutoFit/>
          </a:bodyPr>
          <a:lstStyle/>
          <a:p>
            <a:r>
              <a:rPr lang="x-none" sz="900" dirty="0">
                <a:latin typeface="Calibri" panose="020F0502020204030204" pitchFamily="34" charset="0"/>
              </a:rPr>
              <a:t>*</a:t>
            </a:r>
            <a:r>
              <a:rPr lang="es-MX" sz="900" dirty="0">
                <a:latin typeface="Calibri" panose="020F0502020204030204" pitchFamily="34" charset="0"/>
              </a:rPr>
              <a:t>*</a:t>
            </a:r>
            <a:r>
              <a:rPr lang="x-none" sz="900" dirty="0">
                <a:latin typeface="Calibri" panose="020F0502020204030204" pitchFamily="34" charset="0"/>
              </a:rPr>
              <a:t> Inicia a partir del trimestre Primavera 2018</a:t>
            </a:r>
          </a:p>
        </p:txBody>
      </p:sp>
      <p:sp>
        <p:nvSpPr>
          <p:cNvPr id="13" name="CuadroTexto 3"/>
          <p:cNvSpPr txBox="1"/>
          <p:nvPr/>
        </p:nvSpPr>
        <p:spPr>
          <a:xfrm>
            <a:off x="7001406" y="6018667"/>
            <a:ext cx="2036135" cy="230832"/>
          </a:xfrm>
          <a:prstGeom prst="rect">
            <a:avLst/>
          </a:prstGeom>
          <a:noFill/>
        </p:spPr>
        <p:txBody>
          <a:bodyPr wrap="none" rtlCol="0">
            <a:spAutoFit/>
          </a:bodyPr>
          <a:lstStyle/>
          <a:p>
            <a:r>
              <a:rPr lang="x-none" sz="900" dirty="0">
                <a:latin typeface="Calibri" panose="020F0502020204030204" pitchFamily="34" charset="0"/>
              </a:rPr>
              <a:t>*</a:t>
            </a:r>
            <a:r>
              <a:rPr lang="es-MX" sz="900" dirty="0">
                <a:latin typeface="Calibri" panose="020F0502020204030204" pitchFamily="34" charset="0"/>
              </a:rPr>
              <a:t>Plan de estudios de reciente creación</a:t>
            </a:r>
            <a:endParaRPr lang="x-none" sz="900" dirty="0">
              <a:latin typeface="Calibri" panose="020F0502020204030204" pitchFamily="34" charset="0"/>
            </a:endParaRPr>
          </a:p>
        </p:txBody>
      </p:sp>
      <p:pic>
        <p:nvPicPr>
          <p:cNvPr id="16" name="Imagen 15"/>
          <p:cNvPicPr>
            <a:picLocks noChangeAspect="1"/>
          </p:cNvPicPr>
          <p:nvPr/>
        </p:nvPicPr>
        <p:blipFill>
          <a:blip r:embed="rId4"/>
          <a:stretch>
            <a:fillRect/>
          </a:stretch>
        </p:blipFill>
        <p:spPr>
          <a:xfrm>
            <a:off x="3185557" y="2384263"/>
            <a:ext cx="4239375" cy="2045734"/>
          </a:xfrm>
          <a:prstGeom prst="rect">
            <a:avLst/>
          </a:prstGeom>
        </p:spPr>
      </p:pic>
      <p:sp>
        <p:nvSpPr>
          <p:cNvPr id="14" name="Rectángulo redondeado 13"/>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Oferta Educativa</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239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961746" y="1370579"/>
            <a:ext cx="807579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Planes de estudio de Licenciatura de la Unidad </a:t>
            </a:r>
            <a:r>
              <a:rPr lang="es-MX" sz="2000" dirty="0">
                <a:solidFill>
                  <a:prstClr val="black"/>
                </a:solidFill>
                <a:latin typeface="Arial" panose="020B0604020202020204" pitchFamily="34" charset="0"/>
                <a:cs typeface="Arial" panose="020B0604020202020204" pitchFamily="34" charset="0"/>
              </a:rPr>
              <a:t>Xochimilco</a:t>
            </a:r>
            <a:endPar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F8F3FCAC-C5A5-4C78-8014-7400A5F509FC}"/>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Licenciatura</a:t>
            </a:r>
          </a:p>
        </p:txBody>
      </p:sp>
      <p:cxnSp>
        <p:nvCxnSpPr>
          <p:cNvPr id="4" name="Conector recto 3">
            <a:extLst>
              <a:ext uri="{FF2B5EF4-FFF2-40B4-BE49-F238E27FC236}">
                <a16:creationId xmlns:a16="http://schemas.microsoft.com/office/drawing/2014/main" id="{6FC193CB-D884-4F3F-BE30-7AB0756D833A}"/>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D983659A-7309-4555-93A2-353E7A0EC8B1}"/>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Oferta Educativa</a:t>
            </a:r>
          </a:p>
        </p:txBody>
      </p:sp>
      <p:pic>
        <p:nvPicPr>
          <p:cNvPr id="7" name="Imagen 6">
            <a:extLst>
              <a:ext uri="{FF2B5EF4-FFF2-40B4-BE49-F238E27FC236}">
                <a16:creationId xmlns:a16="http://schemas.microsoft.com/office/drawing/2014/main" id="{B8A5023C-3ECD-4134-AA31-7C892C3B2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9" name="CuadroTexto 8">
            <a:extLst>
              <a:ext uri="{FF2B5EF4-FFF2-40B4-BE49-F238E27FC236}">
                <a16:creationId xmlns:a16="http://schemas.microsoft.com/office/drawing/2014/main" id="{D9D58543-E76F-4CE6-B2AF-EA9B8BE2B1F6}"/>
              </a:ext>
            </a:extLst>
          </p:cNvPr>
          <p:cNvSpPr txBox="1"/>
          <p:nvPr/>
        </p:nvSpPr>
        <p:spPr>
          <a:xfrm>
            <a:off x="1660485" y="1687716"/>
            <a:ext cx="1315628" cy="553998"/>
          </a:xfrm>
          <a:prstGeom prst="rect">
            <a:avLst/>
          </a:prstGeom>
          <a:noFill/>
        </p:spPr>
        <p:txBody>
          <a:bodyPr wrap="square" rtlCol="0">
            <a:spAutoFit/>
          </a:bodyPr>
          <a:lstStyle/>
          <a:p>
            <a:pPr>
              <a:lnSpc>
                <a:spcPct val="150000"/>
              </a:lnSpc>
              <a:defRPr/>
            </a:pPr>
            <a:r>
              <a:rPr lang="es-MX" sz="2000" b="1" dirty="0">
                <a:solidFill>
                  <a:srgbClr val="0070C0"/>
                </a:solidFill>
                <a:latin typeface="Arial" panose="020B0604020202020204" pitchFamily="34" charset="0"/>
                <a:cs typeface="Arial" panose="020B0604020202020204" pitchFamily="34" charset="0"/>
              </a:rPr>
              <a:t>18</a:t>
            </a:r>
            <a:r>
              <a:rPr lang="es-MX" sz="2000" dirty="0">
                <a:solidFill>
                  <a:prstClr val="black"/>
                </a:solidFill>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Plane</a:t>
            </a:r>
            <a:r>
              <a:rPr lang="es-MX" dirty="0">
                <a:latin typeface="Arial" panose="020B0604020202020204" pitchFamily="34" charset="0"/>
                <a:cs typeface="Arial" panose="020B0604020202020204" pitchFamily="34" charset="0"/>
              </a:rPr>
              <a:t>s</a:t>
            </a:r>
            <a:endParaRPr lang="es-MX" dirty="0">
              <a:solidFill>
                <a:prstClr val="black"/>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pic>
        <p:nvPicPr>
          <p:cNvPr id="14" name="Imagen 13"/>
          <p:cNvPicPr>
            <a:picLocks noChangeAspect="1"/>
          </p:cNvPicPr>
          <p:nvPr/>
        </p:nvPicPr>
        <p:blipFill>
          <a:blip r:embed="rId4"/>
          <a:stretch>
            <a:fillRect/>
          </a:stretch>
        </p:blipFill>
        <p:spPr>
          <a:xfrm>
            <a:off x="2999156" y="2373178"/>
            <a:ext cx="4239375" cy="3600134"/>
          </a:xfrm>
          <a:prstGeom prst="rect">
            <a:avLst/>
          </a:prstGeom>
        </p:spPr>
      </p:pic>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Oferta Educativa</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67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F29E45C-F04E-4487-98B4-835FFE4F6433}"/>
              </a:ext>
            </a:extLst>
          </p:cNvPr>
          <p:cNvSpPr/>
          <p:nvPr/>
        </p:nvSpPr>
        <p:spPr>
          <a:xfrm>
            <a:off x="961746" y="865754"/>
            <a:ext cx="8075795" cy="369332"/>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Planes de estudio de Licenciatura acreditados. Trimestre</a:t>
            </a:r>
            <a:r>
              <a:rPr kumimoji="0" lang="es-MX"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Otoño 2017</a:t>
            </a:r>
            <a:endParaRPr kumimoji="0" lang="es-MX"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B256D718-1A43-4135-9099-A8BDC46D126D}"/>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Licenciatura</a:t>
            </a:r>
          </a:p>
        </p:txBody>
      </p:sp>
      <p:cxnSp>
        <p:nvCxnSpPr>
          <p:cNvPr id="6" name="Conector recto 5">
            <a:extLst>
              <a:ext uri="{FF2B5EF4-FFF2-40B4-BE49-F238E27FC236}">
                <a16:creationId xmlns:a16="http://schemas.microsoft.com/office/drawing/2014/main" id="{0C90AEE1-2215-48B5-B44F-3DBF7D54858B}"/>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32F28F57-D33A-415B-83C0-E4A7613FE3D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Oferta Educativa</a:t>
            </a:r>
          </a:p>
        </p:txBody>
      </p:sp>
      <p:pic>
        <p:nvPicPr>
          <p:cNvPr id="9" name="Imagen 8">
            <a:extLst>
              <a:ext uri="{FF2B5EF4-FFF2-40B4-BE49-F238E27FC236}">
                <a16:creationId xmlns:a16="http://schemas.microsoft.com/office/drawing/2014/main" id="{01A43F9E-42B6-402E-BFE6-57B374895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0" name="Imagen 9">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pic>
        <p:nvPicPr>
          <p:cNvPr id="11" name="Imagen 10"/>
          <p:cNvPicPr>
            <a:picLocks noChangeAspect="1"/>
          </p:cNvPicPr>
          <p:nvPr/>
        </p:nvPicPr>
        <p:blipFill>
          <a:blip r:embed="rId4"/>
          <a:stretch>
            <a:fillRect/>
          </a:stretch>
        </p:blipFill>
        <p:spPr>
          <a:xfrm>
            <a:off x="3012875" y="1319860"/>
            <a:ext cx="4150125" cy="5377867"/>
          </a:xfrm>
          <a:prstGeom prst="rect">
            <a:avLst/>
          </a:prstGeom>
        </p:spPr>
      </p:pic>
      <p:sp>
        <p:nvSpPr>
          <p:cNvPr id="12" name="Rectángulo redondeado 11"/>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Oferta Educativa</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50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ítulo 1"/>
          <p:cNvSpPr txBox="1">
            <a:spLocks/>
          </p:cNvSpPr>
          <p:nvPr/>
        </p:nvSpPr>
        <p:spPr>
          <a:xfrm>
            <a:off x="1073900" y="925286"/>
            <a:ext cx="3866381" cy="667580"/>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20000"/>
              </a:lnSpc>
              <a:spcBef>
                <a:spcPct val="0"/>
              </a:spcBef>
              <a:spcAft>
                <a:spcPts val="0"/>
              </a:spcAft>
              <a:buClrTx/>
              <a:buSzTx/>
              <a:buFontTx/>
              <a:buNone/>
              <a:tabLst/>
              <a:defRPr/>
            </a:pPr>
            <a:endParaRPr kumimoji="0" lang="x-none" sz="2800" b="0" i="0" u="none" strike="noStrike" kern="1200" cap="none" spc="0" normalizeH="0" baseline="0" noProof="0" dirty="0">
              <a:ln w="3175" cmpd="sng">
                <a:noFill/>
              </a:ln>
              <a:solidFill>
                <a:srgbClr val="EBDDC3">
                  <a:lumMod val="50000"/>
                </a:srgbClr>
              </a:solidFill>
              <a:effectLst/>
              <a:uLnTx/>
              <a:uFillTx/>
              <a:latin typeface="Eras Demi ITC" panose="020B0805030504020804" pitchFamily="34" charset="0"/>
              <a:ea typeface="+mj-ea"/>
              <a:cs typeface="+mj-cs"/>
            </a:endParaRPr>
          </a:p>
        </p:txBody>
      </p:sp>
      <p:sp>
        <p:nvSpPr>
          <p:cNvPr id="3" name="Rectángulo 2"/>
          <p:cNvSpPr/>
          <p:nvPr/>
        </p:nvSpPr>
        <p:spPr>
          <a:xfrm>
            <a:off x="1056723" y="2262444"/>
            <a:ext cx="8278330" cy="1003429"/>
          </a:xfrm>
          <a:prstGeom prst="rect">
            <a:avLst/>
          </a:prstGeom>
        </p:spPr>
        <p:txBody>
          <a:bodyPr wrap="square">
            <a:spAutoFit/>
          </a:bodyPr>
          <a:lstStyle/>
          <a:p>
            <a:pPr lvl="0" algn="just">
              <a:lnSpc>
                <a:spcPct val="107000"/>
              </a:lnSpc>
              <a:spcAft>
                <a:spcPts val="800"/>
              </a:spcAft>
              <a:defRPr/>
            </a:pPr>
            <a:r>
              <a:rPr lang="es-MX" sz="1400" dirty="0">
                <a:solidFill>
                  <a:prstClr val="black"/>
                </a:solidFill>
                <a:latin typeface="Arial" panose="020B0604020202020204" pitchFamily="34" charset="0"/>
                <a:cs typeface="Arial" panose="020B0604020202020204" pitchFamily="34" charset="0"/>
              </a:rPr>
              <a:t>En la UAM se pretende que la investigación tenga incidencia sustantiva en la docencia y la preparación de los alumnos. Cuenta con 80 licenciaturas y 108 posgrados distribuidos en sus cinco unidades académicas: Azcapotzalco, Cuajimalpa, Iztapalapa, Lerma y Xochimilco. </a:t>
            </a:r>
          </a:p>
          <a:p>
            <a:pPr lvl="0" algn="just">
              <a:lnSpc>
                <a:spcPct val="107000"/>
              </a:lnSpc>
              <a:spcAft>
                <a:spcPts val="800"/>
              </a:spcAft>
              <a:defRPr/>
            </a:pPr>
            <a:endParaRPr lang="es-MX" sz="1400" dirty="0">
              <a:solidFill>
                <a:prstClr val="black"/>
              </a:solidFill>
              <a:latin typeface="Arial" panose="020B0604020202020204" pitchFamily="34" charset="0"/>
              <a:cs typeface="Arial" panose="020B0604020202020204" pitchFamily="34" charset="0"/>
            </a:endParaRPr>
          </a:p>
          <a:p>
            <a:pPr lvl="0" algn="just">
              <a:lnSpc>
                <a:spcPct val="107000"/>
              </a:lnSpc>
              <a:spcAft>
                <a:spcPts val="800"/>
              </a:spcAft>
              <a:defRPr/>
            </a:pPr>
            <a:r>
              <a:rPr lang="es-MX" sz="1400" dirty="0">
                <a:solidFill>
                  <a:prstClr val="black"/>
                </a:solidFill>
                <a:latin typeface="Arial" panose="020B0604020202020204" pitchFamily="34" charset="0"/>
                <a:cs typeface="Arial" panose="020B0604020202020204" pitchFamily="34" charset="0"/>
              </a:rPr>
              <a:t>Los planes y programas de estudio están organizados en las siguientes divisiones académicas: Ciencias y Artes para el Diseño (CAD), Ciencias Básicas e Ingeniería (CBI), Ciencias Biológicas y de la Salud (CBS), Ciencias de la Comunicación y Diseño (CCD), Ciencias Naturales e Ingeniería (CNI) y Ciencias Sociales y Humanidades (CSH); lo que ha permitido la formación de profesionales con una preparación sólida, capaces de desempeñarse con éxito en el mercado de trabajo, tanto en el sector público como en el privado.</a:t>
            </a:r>
            <a:endParaRPr kumimoji="0" lang="es-MX"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AC6F4A8-E7E6-4746-9168-14AD10C31A33}"/>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Objetivo</a:t>
            </a:r>
          </a:p>
        </p:txBody>
      </p:sp>
      <p:pic>
        <p:nvPicPr>
          <p:cNvPr id="6" name="Imagen 5">
            <a:extLst>
              <a:ext uri="{FF2B5EF4-FFF2-40B4-BE49-F238E27FC236}">
                <a16:creationId xmlns:a16="http://schemas.microsoft.com/office/drawing/2014/main" id="{807B5D19-897F-4B0D-AFC8-15DC1BDE5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pic>
        <p:nvPicPr>
          <p:cNvPr id="9" name="Imagen 8">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Tree>
    <p:extLst>
      <p:ext uri="{BB962C8B-B14F-4D97-AF65-F5344CB8AC3E}">
        <p14:creationId xmlns:p14="http://schemas.microsoft.com/office/powerpoint/2010/main" val="512867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0FBCD74-690A-4835-914C-2A8C9D524EFA}"/>
              </a:ext>
            </a:extLst>
          </p:cNvPr>
          <p:cNvSpPr/>
          <p:nvPr/>
        </p:nvSpPr>
        <p:spPr>
          <a:xfrm>
            <a:off x="961746" y="1370579"/>
            <a:ext cx="807579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Planes de estudio de Posgrado de la Unidad Azcapotzalco</a:t>
            </a:r>
          </a:p>
        </p:txBody>
      </p:sp>
      <p:sp>
        <p:nvSpPr>
          <p:cNvPr id="5" name="CuadroTexto 4">
            <a:extLst>
              <a:ext uri="{FF2B5EF4-FFF2-40B4-BE49-F238E27FC236}">
                <a16:creationId xmlns:a16="http://schemas.microsoft.com/office/drawing/2014/main" id="{BCD9006A-7A70-4030-886A-075A53F79803}"/>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Posgrado</a:t>
            </a:r>
          </a:p>
        </p:txBody>
      </p:sp>
      <p:cxnSp>
        <p:nvCxnSpPr>
          <p:cNvPr id="6" name="Conector recto 5">
            <a:extLst>
              <a:ext uri="{FF2B5EF4-FFF2-40B4-BE49-F238E27FC236}">
                <a16:creationId xmlns:a16="http://schemas.microsoft.com/office/drawing/2014/main" id="{C71649E8-AAE7-498D-B588-0BE3E027C2F3}"/>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AF579241-ED80-4B9C-9904-40180BB0ECE9}"/>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Oferta Educativa</a:t>
            </a:r>
          </a:p>
        </p:txBody>
      </p:sp>
      <p:pic>
        <p:nvPicPr>
          <p:cNvPr id="9" name="Imagen 8">
            <a:extLst>
              <a:ext uri="{FF2B5EF4-FFF2-40B4-BE49-F238E27FC236}">
                <a16:creationId xmlns:a16="http://schemas.microsoft.com/office/drawing/2014/main" id="{C458C39A-9FA3-45A4-AB75-2D71041C0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0" name="CuadroTexto 9">
            <a:extLst>
              <a:ext uri="{FF2B5EF4-FFF2-40B4-BE49-F238E27FC236}">
                <a16:creationId xmlns:a16="http://schemas.microsoft.com/office/drawing/2014/main" id="{B0BEBB6E-9094-45B4-8E4B-BAA60C8E9014}"/>
              </a:ext>
            </a:extLst>
          </p:cNvPr>
          <p:cNvSpPr txBox="1"/>
          <p:nvPr/>
        </p:nvSpPr>
        <p:spPr>
          <a:xfrm>
            <a:off x="1660485" y="1687716"/>
            <a:ext cx="1850466" cy="553998"/>
          </a:xfrm>
          <a:prstGeom prst="rect">
            <a:avLst/>
          </a:prstGeom>
          <a:noFill/>
        </p:spPr>
        <p:txBody>
          <a:bodyPr wrap="square" rtlCol="0">
            <a:spAutoFit/>
          </a:bodyPr>
          <a:lstStyle/>
          <a:p>
            <a:pPr>
              <a:lnSpc>
                <a:spcPct val="150000"/>
              </a:lnSpc>
              <a:defRPr/>
            </a:pPr>
            <a:r>
              <a:rPr lang="es-MX" sz="2000" b="1" dirty="0">
                <a:solidFill>
                  <a:srgbClr val="0070C0"/>
                </a:solidFill>
                <a:latin typeface="Arial" panose="020B0604020202020204" pitchFamily="34" charset="0"/>
                <a:cs typeface="Arial" panose="020B0604020202020204" pitchFamily="34" charset="0"/>
              </a:rPr>
              <a:t>19</a:t>
            </a:r>
            <a:r>
              <a:rPr lang="es-MX" sz="2000" dirty="0">
                <a:solidFill>
                  <a:prstClr val="black"/>
                </a:solidFill>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Plane</a:t>
            </a:r>
            <a:r>
              <a:rPr lang="es-MX" dirty="0">
                <a:latin typeface="Arial" panose="020B0604020202020204" pitchFamily="34" charset="0"/>
                <a:cs typeface="Arial" panose="020B0604020202020204" pitchFamily="34" charset="0"/>
              </a:rPr>
              <a:t>s</a:t>
            </a:r>
            <a:endParaRPr lang="es-MX" dirty="0">
              <a:solidFill>
                <a:prstClr val="black"/>
              </a:solidFill>
              <a:latin typeface="Arial" panose="020B0604020202020204" pitchFamily="34" charset="0"/>
              <a:cs typeface="Arial" panose="020B0604020202020204" pitchFamily="34" charset="0"/>
            </a:endParaRPr>
          </a:p>
        </p:txBody>
      </p:sp>
      <p:sp>
        <p:nvSpPr>
          <p:cNvPr id="11" name="1 CuadroTexto"/>
          <p:cNvSpPr txBox="1"/>
          <p:nvPr/>
        </p:nvSpPr>
        <p:spPr>
          <a:xfrm>
            <a:off x="7318014" y="1823118"/>
            <a:ext cx="910827" cy="461665"/>
          </a:xfrm>
          <a:prstGeom prst="rect">
            <a:avLst/>
          </a:prstGeom>
          <a:noFill/>
        </p:spPr>
        <p:txBody>
          <a:bodyPr wrap="none" rtlCol="0">
            <a:spAutoFit/>
          </a:bodyPr>
          <a:lstStyle/>
          <a:p>
            <a:r>
              <a:rPr lang="es-MX" sz="800" b="1" dirty="0">
                <a:latin typeface="Calibri" panose="020F0502020204030204" pitchFamily="34" charset="0"/>
                <a:cs typeface="Calibri" panose="020F0502020204030204" pitchFamily="34" charset="0"/>
              </a:rPr>
              <a:t>E</a:t>
            </a:r>
            <a:r>
              <a:rPr lang="es-MX" sz="800" dirty="0">
                <a:latin typeface="Calibri" panose="020F0502020204030204" pitchFamily="34" charset="0"/>
                <a:cs typeface="Calibri" panose="020F0502020204030204" pitchFamily="34" charset="0"/>
              </a:rPr>
              <a:t>: Especialización</a:t>
            </a:r>
          </a:p>
          <a:p>
            <a:r>
              <a:rPr lang="es-MX" sz="800" b="1" dirty="0">
                <a:latin typeface="Calibri" panose="020F0502020204030204" pitchFamily="34" charset="0"/>
                <a:cs typeface="Calibri" panose="020F0502020204030204" pitchFamily="34" charset="0"/>
              </a:rPr>
              <a:t>M</a:t>
            </a:r>
            <a:r>
              <a:rPr lang="es-MX" sz="800" dirty="0">
                <a:latin typeface="Calibri" panose="020F0502020204030204" pitchFamily="34" charset="0"/>
                <a:cs typeface="Calibri" panose="020F0502020204030204" pitchFamily="34" charset="0"/>
              </a:rPr>
              <a:t>: Maestría</a:t>
            </a:r>
          </a:p>
          <a:p>
            <a:r>
              <a:rPr lang="es-MX" sz="800" b="1" dirty="0">
                <a:latin typeface="Calibri" panose="020F0502020204030204" pitchFamily="34" charset="0"/>
                <a:cs typeface="Calibri" panose="020F0502020204030204" pitchFamily="34" charset="0"/>
              </a:rPr>
              <a:t>D</a:t>
            </a:r>
            <a:r>
              <a:rPr lang="es-MX" sz="800" dirty="0">
                <a:latin typeface="Calibri" panose="020F0502020204030204" pitchFamily="34" charset="0"/>
                <a:cs typeface="Calibri" panose="020F0502020204030204" pitchFamily="34" charset="0"/>
              </a:rPr>
              <a:t>: Doctorado</a:t>
            </a:r>
          </a:p>
        </p:txBody>
      </p:sp>
      <p:sp>
        <p:nvSpPr>
          <p:cNvPr id="12" name="CuadroTexto 11"/>
          <p:cNvSpPr txBox="1"/>
          <p:nvPr/>
        </p:nvSpPr>
        <p:spPr>
          <a:xfrm>
            <a:off x="7773992" y="5711574"/>
            <a:ext cx="1628972" cy="630942"/>
          </a:xfrm>
          <a:prstGeom prst="rect">
            <a:avLst/>
          </a:prstGeom>
          <a:noFill/>
        </p:spPr>
        <p:txBody>
          <a:bodyPr wrap="none" rtlCol="0">
            <a:spAutoFit/>
          </a:bodyPr>
          <a:lstStyle/>
          <a:p>
            <a:r>
              <a:rPr lang="x-none" sz="700" dirty="0">
                <a:latin typeface="Wingdings" panose="05000000000000000000" pitchFamily="2" charset="2"/>
                <a:ea typeface="Verdana" panose="020B0604030504040204" pitchFamily="34" charset="0"/>
                <a:cs typeface="Verdana" panose="020B0604030504040204" pitchFamily="34" charset="0"/>
              </a:rPr>
              <a:t>S</a:t>
            </a:r>
            <a:r>
              <a:rPr lang="x-none" sz="700" dirty="0">
                <a:latin typeface="Verdana" panose="020B0604030504040204" pitchFamily="34" charset="0"/>
                <a:ea typeface="Verdana" panose="020B0604030504040204" pitchFamily="34" charset="0"/>
                <a:cs typeface="Verdana" panose="020B0604030504040204" pitchFamily="34" charset="0"/>
              </a:rPr>
              <a:t>: No esta en el PNPC</a:t>
            </a:r>
          </a:p>
          <a:p>
            <a:r>
              <a:rPr lang="x-none" sz="700" dirty="0">
                <a:latin typeface="Verdana" panose="020B0604030504040204" pitchFamily="34" charset="0"/>
                <a:ea typeface="Verdana" panose="020B0604030504040204" pitchFamily="34" charset="0"/>
                <a:cs typeface="Verdana" panose="020B0604030504040204" pitchFamily="34" charset="0"/>
              </a:rPr>
              <a:t>CI = Competencia Internacional</a:t>
            </a:r>
          </a:p>
          <a:p>
            <a:r>
              <a:rPr lang="x-none" sz="700" dirty="0">
                <a:latin typeface="Verdana" panose="020B0604030504040204" pitchFamily="34" charset="0"/>
                <a:ea typeface="Verdana" panose="020B0604030504040204" pitchFamily="34" charset="0"/>
                <a:cs typeface="Verdana" panose="020B0604030504040204" pitchFamily="34" charset="0"/>
              </a:rPr>
              <a:t>C= Consolidado</a:t>
            </a:r>
          </a:p>
          <a:p>
            <a:r>
              <a:rPr lang="x-none" sz="700" dirty="0">
                <a:latin typeface="Verdana" panose="020B0604030504040204" pitchFamily="34" charset="0"/>
                <a:ea typeface="Verdana" panose="020B0604030504040204" pitchFamily="34" charset="0"/>
                <a:cs typeface="Verdana" panose="020B0604030504040204" pitchFamily="34" charset="0"/>
              </a:rPr>
              <a:t>ED = En Desarrollo</a:t>
            </a:r>
          </a:p>
          <a:p>
            <a:r>
              <a:rPr lang="x-none" sz="700" dirty="0">
                <a:latin typeface="Verdana" panose="020B0604030504040204" pitchFamily="34" charset="0"/>
                <a:ea typeface="Verdana" panose="020B0604030504040204" pitchFamily="34" charset="0"/>
                <a:cs typeface="Verdana" panose="020B0604030504040204" pitchFamily="34" charset="0"/>
              </a:rPr>
              <a:t>RC = Reciente Creación</a:t>
            </a:r>
          </a:p>
        </p:txBody>
      </p:sp>
      <p:pic>
        <p:nvPicPr>
          <p:cNvPr id="13" name="Imagen 12"/>
          <p:cNvPicPr>
            <a:picLocks noChangeAspect="1"/>
          </p:cNvPicPr>
          <p:nvPr/>
        </p:nvPicPr>
        <p:blipFill>
          <a:blip r:embed="rId3"/>
          <a:stretch>
            <a:fillRect/>
          </a:stretch>
        </p:blipFill>
        <p:spPr>
          <a:xfrm>
            <a:off x="3176555" y="1785973"/>
            <a:ext cx="4141459" cy="4931791"/>
          </a:xfrm>
          <a:prstGeom prst="rect">
            <a:avLst/>
          </a:prstGeom>
        </p:spPr>
      </p:pic>
      <p:pic>
        <p:nvPicPr>
          <p:cNvPr id="14" name="Imagen 13">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5" name="Rectángulo redondeado 14"/>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Oferta Educativa</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345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0FBCD74-690A-4835-914C-2A8C9D524EFA}"/>
              </a:ext>
            </a:extLst>
          </p:cNvPr>
          <p:cNvSpPr/>
          <p:nvPr/>
        </p:nvSpPr>
        <p:spPr>
          <a:xfrm>
            <a:off x="961746" y="1370579"/>
            <a:ext cx="807579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Planes de estudio de Posgrado de la Unidad Cuajimalpa</a:t>
            </a:r>
          </a:p>
        </p:txBody>
      </p:sp>
      <p:sp>
        <p:nvSpPr>
          <p:cNvPr id="5" name="CuadroTexto 4">
            <a:extLst>
              <a:ext uri="{FF2B5EF4-FFF2-40B4-BE49-F238E27FC236}">
                <a16:creationId xmlns:a16="http://schemas.microsoft.com/office/drawing/2014/main" id="{BCD9006A-7A70-4030-886A-075A53F79803}"/>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Posgrado</a:t>
            </a:r>
          </a:p>
        </p:txBody>
      </p:sp>
      <p:cxnSp>
        <p:nvCxnSpPr>
          <p:cNvPr id="6" name="Conector recto 5">
            <a:extLst>
              <a:ext uri="{FF2B5EF4-FFF2-40B4-BE49-F238E27FC236}">
                <a16:creationId xmlns:a16="http://schemas.microsoft.com/office/drawing/2014/main" id="{C71649E8-AAE7-498D-B588-0BE3E027C2F3}"/>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AF579241-ED80-4B9C-9904-40180BB0ECE9}"/>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Oferta Educativa</a:t>
            </a:r>
          </a:p>
        </p:txBody>
      </p:sp>
      <p:pic>
        <p:nvPicPr>
          <p:cNvPr id="9" name="Imagen 8">
            <a:extLst>
              <a:ext uri="{FF2B5EF4-FFF2-40B4-BE49-F238E27FC236}">
                <a16:creationId xmlns:a16="http://schemas.microsoft.com/office/drawing/2014/main" id="{C458C39A-9FA3-45A4-AB75-2D71041C0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0" name="CuadroTexto 9">
            <a:extLst>
              <a:ext uri="{FF2B5EF4-FFF2-40B4-BE49-F238E27FC236}">
                <a16:creationId xmlns:a16="http://schemas.microsoft.com/office/drawing/2014/main" id="{B0BEBB6E-9094-45B4-8E4B-BAA60C8E9014}"/>
              </a:ext>
            </a:extLst>
          </p:cNvPr>
          <p:cNvSpPr txBox="1"/>
          <p:nvPr/>
        </p:nvSpPr>
        <p:spPr>
          <a:xfrm>
            <a:off x="1660485" y="1687716"/>
            <a:ext cx="1850466" cy="553998"/>
          </a:xfrm>
          <a:prstGeom prst="rect">
            <a:avLst/>
          </a:prstGeom>
          <a:noFill/>
        </p:spPr>
        <p:txBody>
          <a:bodyPr wrap="square" rtlCol="0">
            <a:spAutoFit/>
          </a:bodyPr>
          <a:lstStyle/>
          <a:p>
            <a:pPr>
              <a:lnSpc>
                <a:spcPct val="150000"/>
              </a:lnSpc>
              <a:defRPr/>
            </a:pPr>
            <a:r>
              <a:rPr lang="es-MX" sz="2000" b="1" dirty="0">
                <a:solidFill>
                  <a:srgbClr val="0070C0"/>
                </a:solidFill>
                <a:latin typeface="Arial" panose="020B0604020202020204" pitchFamily="34" charset="0"/>
                <a:cs typeface="Arial" panose="020B0604020202020204" pitchFamily="34" charset="0"/>
              </a:rPr>
              <a:t>3</a:t>
            </a:r>
            <a:r>
              <a:rPr lang="es-MX" sz="2000" dirty="0">
                <a:solidFill>
                  <a:prstClr val="black"/>
                </a:solidFill>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Plane</a:t>
            </a:r>
            <a:r>
              <a:rPr lang="es-MX" dirty="0">
                <a:latin typeface="Arial" panose="020B0604020202020204" pitchFamily="34" charset="0"/>
                <a:cs typeface="Arial" panose="020B0604020202020204" pitchFamily="34" charset="0"/>
              </a:rPr>
              <a:t>s</a:t>
            </a:r>
            <a:endParaRPr lang="es-MX" dirty="0">
              <a:solidFill>
                <a:prstClr val="black"/>
              </a:solidFill>
              <a:latin typeface="Arial" panose="020B0604020202020204" pitchFamily="34" charset="0"/>
              <a:cs typeface="Arial" panose="020B0604020202020204" pitchFamily="34" charset="0"/>
            </a:endParaRPr>
          </a:p>
        </p:txBody>
      </p:sp>
      <p:sp>
        <p:nvSpPr>
          <p:cNvPr id="11" name="1 CuadroTexto"/>
          <p:cNvSpPr txBox="1"/>
          <p:nvPr/>
        </p:nvSpPr>
        <p:spPr>
          <a:xfrm>
            <a:off x="7318014" y="1823118"/>
            <a:ext cx="910827" cy="461665"/>
          </a:xfrm>
          <a:prstGeom prst="rect">
            <a:avLst/>
          </a:prstGeom>
          <a:noFill/>
        </p:spPr>
        <p:txBody>
          <a:bodyPr wrap="none" rtlCol="0">
            <a:spAutoFit/>
          </a:bodyPr>
          <a:lstStyle/>
          <a:p>
            <a:r>
              <a:rPr lang="es-MX" sz="800" b="1" dirty="0">
                <a:latin typeface="Calibri" panose="020F0502020204030204" pitchFamily="34" charset="0"/>
                <a:cs typeface="Calibri" panose="020F0502020204030204" pitchFamily="34" charset="0"/>
              </a:rPr>
              <a:t>E</a:t>
            </a:r>
            <a:r>
              <a:rPr lang="es-MX" sz="800" dirty="0">
                <a:latin typeface="Calibri" panose="020F0502020204030204" pitchFamily="34" charset="0"/>
                <a:cs typeface="Calibri" panose="020F0502020204030204" pitchFamily="34" charset="0"/>
              </a:rPr>
              <a:t>: Especialización</a:t>
            </a:r>
          </a:p>
          <a:p>
            <a:r>
              <a:rPr lang="es-MX" sz="800" b="1" dirty="0">
                <a:latin typeface="Calibri" panose="020F0502020204030204" pitchFamily="34" charset="0"/>
                <a:cs typeface="Calibri" panose="020F0502020204030204" pitchFamily="34" charset="0"/>
              </a:rPr>
              <a:t>M</a:t>
            </a:r>
            <a:r>
              <a:rPr lang="es-MX" sz="800" dirty="0">
                <a:latin typeface="Calibri" panose="020F0502020204030204" pitchFamily="34" charset="0"/>
                <a:cs typeface="Calibri" panose="020F0502020204030204" pitchFamily="34" charset="0"/>
              </a:rPr>
              <a:t>: Maestría</a:t>
            </a:r>
          </a:p>
          <a:p>
            <a:r>
              <a:rPr lang="es-MX" sz="800" b="1" dirty="0">
                <a:latin typeface="Calibri" panose="020F0502020204030204" pitchFamily="34" charset="0"/>
                <a:cs typeface="Calibri" panose="020F0502020204030204" pitchFamily="34" charset="0"/>
              </a:rPr>
              <a:t>D</a:t>
            </a:r>
            <a:r>
              <a:rPr lang="es-MX" sz="800" dirty="0">
                <a:latin typeface="Calibri" panose="020F0502020204030204" pitchFamily="34" charset="0"/>
                <a:cs typeface="Calibri" panose="020F0502020204030204" pitchFamily="34" charset="0"/>
              </a:rPr>
              <a:t>: Doctorado</a:t>
            </a:r>
          </a:p>
        </p:txBody>
      </p:sp>
      <p:sp>
        <p:nvSpPr>
          <p:cNvPr id="12" name="CuadroTexto 11"/>
          <p:cNvSpPr txBox="1"/>
          <p:nvPr/>
        </p:nvSpPr>
        <p:spPr>
          <a:xfrm>
            <a:off x="7773992" y="5711574"/>
            <a:ext cx="1628972" cy="630942"/>
          </a:xfrm>
          <a:prstGeom prst="rect">
            <a:avLst/>
          </a:prstGeom>
          <a:noFill/>
        </p:spPr>
        <p:txBody>
          <a:bodyPr wrap="none" rtlCol="0">
            <a:spAutoFit/>
          </a:bodyPr>
          <a:lstStyle/>
          <a:p>
            <a:r>
              <a:rPr lang="x-none" sz="700" dirty="0">
                <a:latin typeface="Wingdings" panose="05000000000000000000" pitchFamily="2" charset="2"/>
                <a:ea typeface="Verdana" panose="020B0604030504040204" pitchFamily="34" charset="0"/>
                <a:cs typeface="Verdana" panose="020B0604030504040204" pitchFamily="34" charset="0"/>
              </a:rPr>
              <a:t>S</a:t>
            </a:r>
            <a:r>
              <a:rPr lang="x-none" sz="700" dirty="0">
                <a:latin typeface="Verdana" panose="020B0604030504040204" pitchFamily="34" charset="0"/>
                <a:ea typeface="Verdana" panose="020B0604030504040204" pitchFamily="34" charset="0"/>
                <a:cs typeface="Verdana" panose="020B0604030504040204" pitchFamily="34" charset="0"/>
              </a:rPr>
              <a:t>: No esta en el PNPC</a:t>
            </a:r>
          </a:p>
          <a:p>
            <a:r>
              <a:rPr lang="x-none" sz="700" dirty="0">
                <a:latin typeface="Verdana" panose="020B0604030504040204" pitchFamily="34" charset="0"/>
                <a:ea typeface="Verdana" panose="020B0604030504040204" pitchFamily="34" charset="0"/>
                <a:cs typeface="Verdana" panose="020B0604030504040204" pitchFamily="34" charset="0"/>
              </a:rPr>
              <a:t>CI = Competencia Internacional</a:t>
            </a:r>
          </a:p>
          <a:p>
            <a:r>
              <a:rPr lang="x-none" sz="700" dirty="0">
                <a:latin typeface="Verdana" panose="020B0604030504040204" pitchFamily="34" charset="0"/>
                <a:ea typeface="Verdana" panose="020B0604030504040204" pitchFamily="34" charset="0"/>
                <a:cs typeface="Verdana" panose="020B0604030504040204" pitchFamily="34" charset="0"/>
              </a:rPr>
              <a:t>C= Consolidado</a:t>
            </a:r>
          </a:p>
          <a:p>
            <a:r>
              <a:rPr lang="x-none" sz="700" dirty="0">
                <a:latin typeface="Verdana" panose="020B0604030504040204" pitchFamily="34" charset="0"/>
                <a:ea typeface="Verdana" panose="020B0604030504040204" pitchFamily="34" charset="0"/>
                <a:cs typeface="Verdana" panose="020B0604030504040204" pitchFamily="34" charset="0"/>
              </a:rPr>
              <a:t>ED = En Desarrollo</a:t>
            </a:r>
          </a:p>
          <a:p>
            <a:r>
              <a:rPr lang="x-none" sz="700" dirty="0">
                <a:latin typeface="Verdana" panose="020B0604030504040204" pitchFamily="34" charset="0"/>
                <a:ea typeface="Verdana" panose="020B0604030504040204" pitchFamily="34" charset="0"/>
                <a:cs typeface="Verdana" panose="020B0604030504040204" pitchFamily="34" charset="0"/>
              </a:rPr>
              <a:t>RC = Reciente Creación</a:t>
            </a:r>
          </a:p>
        </p:txBody>
      </p:sp>
      <p:pic>
        <p:nvPicPr>
          <p:cNvPr id="14" name="Imagen 13"/>
          <p:cNvPicPr>
            <a:picLocks noChangeAspect="1"/>
          </p:cNvPicPr>
          <p:nvPr/>
        </p:nvPicPr>
        <p:blipFill>
          <a:blip r:embed="rId3"/>
          <a:stretch>
            <a:fillRect/>
          </a:stretch>
        </p:blipFill>
        <p:spPr>
          <a:xfrm>
            <a:off x="2928913" y="2384425"/>
            <a:ext cx="4141459" cy="835619"/>
          </a:xfrm>
          <a:prstGeom prst="rect">
            <a:avLst/>
          </a:prstGeom>
        </p:spPr>
      </p:pic>
      <p:pic>
        <p:nvPicPr>
          <p:cNvPr id="15" name="Imagen 14">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3" name="Rectángulo redondeado 12"/>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Oferta Educativa</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70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0FBCD74-690A-4835-914C-2A8C9D524EFA}"/>
              </a:ext>
            </a:extLst>
          </p:cNvPr>
          <p:cNvSpPr/>
          <p:nvPr/>
        </p:nvSpPr>
        <p:spPr>
          <a:xfrm>
            <a:off x="961746" y="1370579"/>
            <a:ext cx="807579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Planes de estudio de Posgrado de la Unidad Iztapalapa</a:t>
            </a:r>
          </a:p>
        </p:txBody>
      </p:sp>
      <p:sp>
        <p:nvSpPr>
          <p:cNvPr id="5" name="CuadroTexto 4">
            <a:extLst>
              <a:ext uri="{FF2B5EF4-FFF2-40B4-BE49-F238E27FC236}">
                <a16:creationId xmlns:a16="http://schemas.microsoft.com/office/drawing/2014/main" id="{BCD9006A-7A70-4030-886A-075A53F79803}"/>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Posgrado</a:t>
            </a:r>
          </a:p>
        </p:txBody>
      </p:sp>
      <p:cxnSp>
        <p:nvCxnSpPr>
          <p:cNvPr id="6" name="Conector recto 5">
            <a:extLst>
              <a:ext uri="{FF2B5EF4-FFF2-40B4-BE49-F238E27FC236}">
                <a16:creationId xmlns:a16="http://schemas.microsoft.com/office/drawing/2014/main" id="{C71649E8-AAE7-498D-B588-0BE3E027C2F3}"/>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AF579241-ED80-4B9C-9904-40180BB0ECE9}"/>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Oferta Educativa</a:t>
            </a:r>
          </a:p>
        </p:txBody>
      </p:sp>
      <p:pic>
        <p:nvPicPr>
          <p:cNvPr id="9" name="Imagen 8">
            <a:extLst>
              <a:ext uri="{FF2B5EF4-FFF2-40B4-BE49-F238E27FC236}">
                <a16:creationId xmlns:a16="http://schemas.microsoft.com/office/drawing/2014/main" id="{C458C39A-9FA3-45A4-AB75-2D71041C0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0" name="CuadroTexto 9">
            <a:extLst>
              <a:ext uri="{FF2B5EF4-FFF2-40B4-BE49-F238E27FC236}">
                <a16:creationId xmlns:a16="http://schemas.microsoft.com/office/drawing/2014/main" id="{B0BEBB6E-9094-45B4-8E4B-BAA60C8E9014}"/>
              </a:ext>
            </a:extLst>
          </p:cNvPr>
          <p:cNvSpPr txBox="1"/>
          <p:nvPr/>
        </p:nvSpPr>
        <p:spPr>
          <a:xfrm>
            <a:off x="1660485" y="1687716"/>
            <a:ext cx="1850466" cy="553998"/>
          </a:xfrm>
          <a:prstGeom prst="rect">
            <a:avLst/>
          </a:prstGeom>
          <a:noFill/>
        </p:spPr>
        <p:txBody>
          <a:bodyPr wrap="square" rtlCol="0">
            <a:spAutoFit/>
          </a:bodyPr>
          <a:lstStyle/>
          <a:p>
            <a:pPr>
              <a:lnSpc>
                <a:spcPct val="150000"/>
              </a:lnSpc>
              <a:defRPr/>
            </a:pPr>
            <a:r>
              <a:rPr lang="es-MX" sz="2000" b="1" dirty="0">
                <a:solidFill>
                  <a:srgbClr val="0070C0"/>
                </a:solidFill>
                <a:latin typeface="Arial" panose="020B0604020202020204" pitchFamily="34" charset="0"/>
                <a:cs typeface="Arial" panose="020B0604020202020204" pitchFamily="34" charset="0"/>
              </a:rPr>
              <a:t>19</a:t>
            </a:r>
            <a:r>
              <a:rPr lang="es-MX" sz="2000" dirty="0">
                <a:solidFill>
                  <a:prstClr val="black"/>
                </a:solidFill>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Plane</a:t>
            </a:r>
            <a:r>
              <a:rPr lang="es-MX" dirty="0">
                <a:latin typeface="Arial" panose="020B0604020202020204" pitchFamily="34" charset="0"/>
                <a:cs typeface="Arial" panose="020B0604020202020204" pitchFamily="34" charset="0"/>
              </a:rPr>
              <a:t>s</a:t>
            </a:r>
            <a:endParaRPr lang="es-MX" dirty="0">
              <a:solidFill>
                <a:prstClr val="black"/>
              </a:solidFill>
              <a:latin typeface="Arial" panose="020B0604020202020204" pitchFamily="34" charset="0"/>
              <a:cs typeface="Arial" panose="020B0604020202020204" pitchFamily="34" charset="0"/>
            </a:endParaRPr>
          </a:p>
        </p:txBody>
      </p:sp>
      <p:sp>
        <p:nvSpPr>
          <p:cNvPr id="13" name="1 CuadroTexto"/>
          <p:cNvSpPr txBox="1"/>
          <p:nvPr/>
        </p:nvSpPr>
        <p:spPr>
          <a:xfrm>
            <a:off x="7677651" y="2142345"/>
            <a:ext cx="910827" cy="461665"/>
          </a:xfrm>
          <a:prstGeom prst="rect">
            <a:avLst/>
          </a:prstGeom>
          <a:noFill/>
        </p:spPr>
        <p:txBody>
          <a:bodyPr wrap="none" rtlCol="0">
            <a:spAutoFit/>
          </a:bodyPr>
          <a:lstStyle/>
          <a:p>
            <a:r>
              <a:rPr lang="es-MX" sz="800" b="1" dirty="0">
                <a:latin typeface="Calibri" panose="020F0502020204030204" pitchFamily="34" charset="0"/>
                <a:cs typeface="Calibri" panose="020F0502020204030204" pitchFamily="34" charset="0"/>
              </a:rPr>
              <a:t>E</a:t>
            </a:r>
            <a:r>
              <a:rPr lang="es-MX" sz="800" dirty="0">
                <a:latin typeface="Calibri" panose="020F0502020204030204" pitchFamily="34" charset="0"/>
                <a:cs typeface="Calibri" panose="020F0502020204030204" pitchFamily="34" charset="0"/>
              </a:rPr>
              <a:t>: Especialización</a:t>
            </a:r>
          </a:p>
          <a:p>
            <a:r>
              <a:rPr lang="es-MX" sz="800" b="1" dirty="0">
                <a:latin typeface="Calibri" panose="020F0502020204030204" pitchFamily="34" charset="0"/>
                <a:cs typeface="Calibri" panose="020F0502020204030204" pitchFamily="34" charset="0"/>
              </a:rPr>
              <a:t>M</a:t>
            </a:r>
            <a:r>
              <a:rPr lang="es-MX" sz="800" dirty="0">
                <a:latin typeface="Calibri" panose="020F0502020204030204" pitchFamily="34" charset="0"/>
                <a:cs typeface="Calibri" panose="020F0502020204030204" pitchFamily="34" charset="0"/>
              </a:rPr>
              <a:t>: Maestría</a:t>
            </a:r>
          </a:p>
          <a:p>
            <a:r>
              <a:rPr lang="es-MX" sz="800" b="1" dirty="0">
                <a:latin typeface="Calibri" panose="020F0502020204030204" pitchFamily="34" charset="0"/>
                <a:cs typeface="Calibri" panose="020F0502020204030204" pitchFamily="34" charset="0"/>
              </a:rPr>
              <a:t>D</a:t>
            </a:r>
            <a:r>
              <a:rPr lang="es-MX" sz="800" dirty="0">
                <a:latin typeface="Calibri" panose="020F0502020204030204" pitchFamily="34" charset="0"/>
                <a:cs typeface="Calibri" panose="020F0502020204030204" pitchFamily="34" charset="0"/>
              </a:rPr>
              <a:t>: Doctorado</a:t>
            </a:r>
          </a:p>
        </p:txBody>
      </p:sp>
      <p:pic>
        <p:nvPicPr>
          <p:cNvPr id="15" name="Imagen 14"/>
          <p:cNvPicPr>
            <a:picLocks noChangeAspect="1"/>
          </p:cNvPicPr>
          <p:nvPr/>
        </p:nvPicPr>
        <p:blipFill>
          <a:blip r:embed="rId3"/>
          <a:stretch>
            <a:fillRect/>
          </a:stretch>
        </p:blipFill>
        <p:spPr>
          <a:xfrm>
            <a:off x="2931469" y="2150107"/>
            <a:ext cx="4136348" cy="4107482"/>
          </a:xfrm>
          <a:prstGeom prst="rect">
            <a:avLst/>
          </a:prstGeom>
        </p:spPr>
      </p:pic>
      <p:sp>
        <p:nvSpPr>
          <p:cNvPr id="16" name="CuadroTexto 15"/>
          <p:cNvSpPr txBox="1"/>
          <p:nvPr/>
        </p:nvSpPr>
        <p:spPr>
          <a:xfrm>
            <a:off x="8032555" y="5169063"/>
            <a:ext cx="1628972" cy="630942"/>
          </a:xfrm>
          <a:prstGeom prst="rect">
            <a:avLst/>
          </a:prstGeom>
          <a:noFill/>
        </p:spPr>
        <p:txBody>
          <a:bodyPr wrap="none" rtlCol="0">
            <a:spAutoFit/>
          </a:bodyPr>
          <a:lstStyle/>
          <a:p>
            <a:r>
              <a:rPr lang="x-none" sz="700" dirty="0">
                <a:latin typeface="Wingdings" panose="05000000000000000000" pitchFamily="2" charset="2"/>
                <a:ea typeface="Verdana" panose="020B0604030504040204" pitchFamily="34" charset="0"/>
                <a:cs typeface="Verdana" panose="020B0604030504040204" pitchFamily="34" charset="0"/>
              </a:rPr>
              <a:t>S</a:t>
            </a:r>
            <a:r>
              <a:rPr lang="x-none" sz="700" dirty="0">
                <a:latin typeface="Verdana" panose="020B0604030504040204" pitchFamily="34" charset="0"/>
                <a:ea typeface="Verdana" panose="020B0604030504040204" pitchFamily="34" charset="0"/>
                <a:cs typeface="Verdana" panose="020B0604030504040204" pitchFamily="34" charset="0"/>
              </a:rPr>
              <a:t>: No esta en el PNPC</a:t>
            </a:r>
          </a:p>
          <a:p>
            <a:r>
              <a:rPr lang="x-none" sz="700" dirty="0">
                <a:latin typeface="Verdana" panose="020B0604030504040204" pitchFamily="34" charset="0"/>
                <a:ea typeface="Verdana" panose="020B0604030504040204" pitchFamily="34" charset="0"/>
                <a:cs typeface="Verdana" panose="020B0604030504040204" pitchFamily="34" charset="0"/>
              </a:rPr>
              <a:t>CI = Competencia Internacional</a:t>
            </a:r>
          </a:p>
          <a:p>
            <a:r>
              <a:rPr lang="x-none" sz="700" dirty="0">
                <a:latin typeface="Verdana" panose="020B0604030504040204" pitchFamily="34" charset="0"/>
                <a:ea typeface="Verdana" panose="020B0604030504040204" pitchFamily="34" charset="0"/>
                <a:cs typeface="Verdana" panose="020B0604030504040204" pitchFamily="34" charset="0"/>
              </a:rPr>
              <a:t>C= Consolidado</a:t>
            </a:r>
          </a:p>
          <a:p>
            <a:r>
              <a:rPr lang="x-none" sz="700" dirty="0">
                <a:latin typeface="Verdana" panose="020B0604030504040204" pitchFamily="34" charset="0"/>
                <a:ea typeface="Verdana" panose="020B0604030504040204" pitchFamily="34" charset="0"/>
                <a:cs typeface="Verdana" panose="020B0604030504040204" pitchFamily="34" charset="0"/>
              </a:rPr>
              <a:t>ED = En Desarrollo</a:t>
            </a:r>
          </a:p>
          <a:p>
            <a:r>
              <a:rPr lang="x-none" sz="700" dirty="0">
                <a:latin typeface="Verdana" panose="020B0604030504040204" pitchFamily="34" charset="0"/>
                <a:ea typeface="Verdana" panose="020B0604030504040204" pitchFamily="34" charset="0"/>
                <a:cs typeface="Verdana" panose="020B0604030504040204" pitchFamily="34" charset="0"/>
              </a:rPr>
              <a:t>RC = Reciente Creación</a:t>
            </a:r>
          </a:p>
        </p:txBody>
      </p:sp>
      <p:pic>
        <p:nvPicPr>
          <p:cNvPr id="17" name="Imagen 16">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2" name="Rectángulo redondeado 11"/>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Oferta Educativa</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103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0FBCD74-690A-4835-914C-2A8C9D524EFA}"/>
              </a:ext>
            </a:extLst>
          </p:cNvPr>
          <p:cNvSpPr/>
          <p:nvPr/>
        </p:nvSpPr>
        <p:spPr>
          <a:xfrm>
            <a:off x="961746" y="1056804"/>
            <a:ext cx="807579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Planes de estudio de Posgrado de la Unidad Xochimilco</a:t>
            </a:r>
          </a:p>
        </p:txBody>
      </p:sp>
      <p:sp>
        <p:nvSpPr>
          <p:cNvPr id="5" name="CuadroTexto 4">
            <a:extLst>
              <a:ext uri="{FF2B5EF4-FFF2-40B4-BE49-F238E27FC236}">
                <a16:creationId xmlns:a16="http://schemas.microsoft.com/office/drawing/2014/main" id="{BCD9006A-7A70-4030-886A-075A53F79803}"/>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Posgrado</a:t>
            </a:r>
          </a:p>
        </p:txBody>
      </p:sp>
      <p:cxnSp>
        <p:nvCxnSpPr>
          <p:cNvPr id="6" name="Conector recto 5">
            <a:extLst>
              <a:ext uri="{FF2B5EF4-FFF2-40B4-BE49-F238E27FC236}">
                <a16:creationId xmlns:a16="http://schemas.microsoft.com/office/drawing/2014/main" id="{C71649E8-AAE7-498D-B588-0BE3E027C2F3}"/>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AF579241-ED80-4B9C-9904-40180BB0ECE9}"/>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Oferta Educativa</a:t>
            </a:r>
          </a:p>
        </p:txBody>
      </p:sp>
      <p:pic>
        <p:nvPicPr>
          <p:cNvPr id="9" name="Imagen 8">
            <a:extLst>
              <a:ext uri="{FF2B5EF4-FFF2-40B4-BE49-F238E27FC236}">
                <a16:creationId xmlns:a16="http://schemas.microsoft.com/office/drawing/2014/main" id="{C458C39A-9FA3-45A4-AB75-2D71041C0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0" name="CuadroTexto 9">
            <a:extLst>
              <a:ext uri="{FF2B5EF4-FFF2-40B4-BE49-F238E27FC236}">
                <a16:creationId xmlns:a16="http://schemas.microsoft.com/office/drawing/2014/main" id="{B0BEBB6E-9094-45B4-8E4B-BAA60C8E9014}"/>
              </a:ext>
            </a:extLst>
          </p:cNvPr>
          <p:cNvSpPr txBox="1"/>
          <p:nvPr/>
        </p:nvSpPr>
        <p:spPr>
          <a:xfrm>
            <a:off x="1660485" y="1481525"/>
            <a:ext cx="1850466" cy="553998"/>
          </a:xfrm>
          <a:prstGeom prst="rect">
            <a:avLst/>
          </a:prstGeom>
          <a:noFill/>
        </p:spPr>
        <p:txBody>
          <a:bodyPr wrap="square" rtlCol="0">
            <a:spAutoFit/>
          </a:bodyPr>
          <a:lstStyle/>
          <a:p>
            <a:pPr>
              <a:lnSpc>
                <a:spcPct val="150000"/>
              </a:lnSpc>
              <a:defRPr/>
            </a:pPr>
            <a:r>
              <a:rPr lang="es-MX" sz="2000" b="1" dirty="0">
                <a:solidFill>
                  <a:srgbClr val="0070C0"/>
                </a:solidFill>
                <a:latin typeface="Arial" panose="020B0604020202020204" pitchFamily="34" charset="0"/>
                <a:cs typeface="Arial" panose="020B0604020202020204" pitchFamily="34" charset="0"/>
              </a:rPr>
              <a:t>23</a:t>
            </a:r>
            <a:r>
              <a:rPr lang="es-MX" sz="2000" dirty="0">
                <a:solidFill>
                  <a:prstClr val="black"/>
                </a:solidFill>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Plane</a:t>
            </a:r>
            <a:r>
              <a:rPr lang="es-MX" dirty="0">
                <a:latin typeface="Arial" panose="020B0604020202020204" pitchFamily="34" charset="0"/>
                <a:cs typeface="Arial" panose="020B0604020202020204" pitchFamily="34" charset="0"/>
              </a:rPr>
              <a:t>s</a:t>
            </a:r>
            <a:endParaRPr lang="es-MX" dirty="0">
              <a:solidFill>
                <a:prstClr val="black"/>
              </a:solidFill>
              <a:latin typeface="Arial" panose="020B0604020202020204" pitchFamily="34" charset="0"/>
              <a:cs typeface="Arial" panose="020B0604020202020204" pitchFamily="34" charset="0"/>
            </a:endParaRPr>
          </a:p>
        </p:txBody>
      </p:sp>
      <p:sp>
        <p:nvSpPr>
          <p:cNvPr id="13" name="1 CuadroTexto"/>
          <p:cNvSpPr txBox="1"/>
          <p:nvPr/>
        </p:nvSpPr>
        <p:spPr>
          <a:xfrm>
            <a:off x="7157765" y="1677370"/>
            <a:ext cx="910827" cy="461665"/>
          </a:xfrm>
          <a:prstGeom prst="rect">
            <a:avLst/>
          </a:prstGeom>
          <a:noFill/>
        </p:spPr>
        <p:txBody>
          <a:bodyPr wrap="none" rtlCol="0">
            <a:spAutoFit/>
          </a:bodyPr>
          <a:lstStyle/>
          <a:p>
            <a:r>
              <a:rPr lang="es-MX" sz="800" b="1" dirty="0">
                <a:latin typeface="Calibri" panose="020F0502020204030204" pitchFamily="34" charset="0"/>
                <a:cs typeface="Calibri" panose="020F0502020204030204" pitchFamily="34" charset="0"/>
              </a:rPr>
              <a:t>E</a:t>
            </a:r>
            <a:r>
              <a:rPr lang="es-MX" sz="800" dirty="0">
                <a:latin typeface="Calibri" panose="020F0502020204030204" pitchFamily="34" charset="0"/>
                <a:cs typeface="Calibri" panose="020F0502020204030204" pitchFamily="34" charset="0"/>
              </a:rPr>
              <a:t>: Especialización</a:t>
            </a:r>
          </a:p>
          <a:p>
            <a:r>
              <a:rPr lang="es-MX" sz="800" b="1" dirty="0">
                <a:latin typeface="Calibri" panose="020F0502020204030204" pitchFamily="34" charset="0"/>
                <a:cs typeface="Calibri" panose="020F0502020204030204" pitchFamily="34" charset="0"/>
              </a:rPr>
              <a:t>M</a:t>
            </a:r>
            <a:r>
              <a:rPr lang="es-MX" sz="800" dirty="0">
                <a:latin typeface="Calibri" panose="020F0502020204030204" pitchFamily="34" charset="0"/>
                <a:cs typeface="Calibri" panose="020F0502020204030204" pitchFamily="34" charset="0"/>
              </a:rPr>
              <a:t>: Maestría</a:t>
            </a:r>
          </a:p>
          <a:p>
            <a:r>
              <a:rPr lang="es-MX" sz="800" b="1" dirty="0">
                <a:latin typeface="Calibri" panose="020F0502020204030204" pitchFamily="34" charset="0"/>
                <a:cs typeface="Calibri" panose="020F0502020204030204" pitchFamily="34" charset="0"/>
              </a:rPr>
              <a:t>D</a:t>
            </a:r>
            <a:r>
              <a:rPr lang="es-MX" sz="800" dirty="0">
                <a:latin typeface="Calibri" panose="020F0502020204030204" pitchFamily="34" charset="0"/>
                <a:cs typeface="Calibri" panose="020F0502020204030204" pitchFamily="34" charset="0"/>
              </a:rPr>
              <a:t>: Doctorado</a:t>
            </a:r>
          </a:p>
        </p:txBody>
      </p:sp>
      <p:sp>
        <p:nvSpPr>
          <p:cNvPr id="16" name="CuadroTexto 15"/>
          <p:cNvSpPr txBox="1"/>
          <p:nvPr/>
        </p:nvSpPr>
        <p:spPr>
          <a:xfrm>
            <a:off x="8032555" y="5169063"/>
            <a:ext cx="1628972" cy="630942"/>
          </a:xfrm>
          <a:prstGeom prst="rect">
            <a:avLst/>
          </a:prstGeom>
          <a:noFill/>
        </p:spPr>
        <p:txBody>
          <a:bodyPr wrap="none" rtlCol="0">
            <a:spAutoFit/>
          </a:bodyPr>
          <a:lstStyle/>
          <a:p>
            <a:r>
              <a:rPr lang="x-none" sz="700" dirty="0">
                <a:latin typeface="Wingdings" panose="05000000000000000000" pitchFamily="2" charset="2"/>
                <a:ea typeface="Verdana" panose="020B0604030504040204" pitchFamily="34" charset="0"/>
                <a:cs typeface="Verdana" panose="020B0604030504040204" pitchFamily="34" charset="0"/>
              </a:rPr>
              <a:t>S</a:t>
            </a:r>
            <a:r>
              <a:rPr lang="x-none" sz="700" dirty="0">
                <a:latin typeface="Verdana" panose="020B0604030504040204" pitchFamily="34" charset="0"/>
                <a:ea typeface="Verdana" panose="020B0604030504040204" pitchFamily="34" charset="0"/>
                <a:cs typeface="Verdana" panose="020B0604030504040204" pitchFamily="34" charset="0"/>
              </a:rPr>
              <a:t>: No esta en el PNPC</a:t>
            </a:r>
          </a:p>
          <a:p>
            <a:r>
              <a:rPr lang="x-none" sz="700" dirty="0">
                <a:latin typeface="Verdana" panose="020B0604030504040204" pitchFamily="34" charset="0"/>
                <a:ea typeface="Verdana" panose="020B0604030504040204" pitchFamily="34" charset="0"/>
                <a:cs typeface="Verdana" panose="020B0604030504040204" pitchFamily="34" charset="0"/>
              </a:rPr>
              <a:t>CI = Competencia Internacional</a:t>
            </a:r>
          </a:p>
          <a:p>
            <a:r>
              <a:rPr lang="x-none" sz="700" dirty="0">
                <a:latin typeface="Verdana" panose="020B0604030504040204" pitchFamily="34" charset="0"/>
                <a:ea typeface="Verdana" panose="020B0604030504040204" pitchFamily="34" charset="0"/>
                <a:cs typeface="Verdana" panose="020B0604030504040204" pitchFamily="34" charset="0"/>
              </a:rPr>
              <a:t>C= Consolidado</a:t>
            </a:r>
          </a:p>
          <a:p>
            <a:r>
              <a:rPr lang="x-none" sz="700" dirty="0">
                <a:latin typeface="Verdana" panose="020B0604030504040204" pitchFamily="34" charset="0"/>
                <a:ea typeface="Verdana" panose="020B0604030504040204" pitchFamily="34" charset="0"/>
                <a:cs typeface="Verdana" panose="020B0604030504040204" pitchFamily="34" charset="0"/>
              </a:rPr>
              <a:t>ED = En Desarrollo</a:t>
            </a:r>
          </a:p>
          <a:p>
            <a:r>
              <a:rPr lang="x-none" sz="700" dirty="0">
                <a:latin typeface="Verdana" panose="020B0604030504040204" pitchFamily="34" charset="0"/>
                <a:ea typeface="Verdana" panose="020B0604030504040204" pitchFamily="34" charset="0"/>
                <a:cs typeface="Verdana" panose="020B0604030504040204" pitchFamily="34" charset="0"/>
              </a:rPr>
              <a:t>RC = Reciente Creación</a:t>
            </a:r>
          </a:p>
        </p:txBody>
      </p:sp>
      <p:pic>
        <p:nvPicPr>
          <p:cNvPr id="12" name="Imagen 11"/>
          <p:cNvPicPr>
            <a:picLocks noChangeAspect="1"/>
          </p:cNvPicPr>
          <p:nvPr/>
        </p:nvPicPr>
        <p:blipFill>
          <a:blip r:embed="rId3"/>
          <a:stretch>
            <a:fillRect/>
          </a:stretch>
        </p:blipFill>
        <p:spPr>
          <a:xfrm>
            <a:off x="2925887" y="1576407"/>
            <a:ext cx="4147512" cy="5103086"/>
          </a:xfrm>
          <a:prstGeom prst="rect">
            <a:avLst/>
          </a:prstGeom>
        </p:spPr>
      </p:pic>
      <p:pic>
        <p:nvPicPr>
          <p:cNvPr id="14" name="Imagen 13">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5" name="Rectángulo redondeado 14"/>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Oferta Educativa</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999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0FBCD74-690A-4835-914C-2A8C9D524EFA}"/>
              </a:ext>
            </a:extLst>
          </p:cNvPr>
          <p:cNvSpPr/>
          <p:nvPr/>
        </p:nvSpPr>
        <p:spPr>
          <a:xfrm>
            <a:off x="961746" y="1370579"/>
            <a:ext cx="807579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Planes de estudio de Posgrado </a:t>
            </a:r>
            <a:r>
              <a:rPr kumimoji="0" lang="es-MX"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Interunidades</a:t>
            </a:r>
            <a:endPar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BCD9006A-7A70-4030-886A-075A53F79803}"/>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Posgrado</a:t>
            </a:r>
          </a:p>
        </p:txBody>
      </p:sp>
      <p:cxnSp>
        <p:nvCxnSpPr>
          <p:cNvPr id="6" name="Conector recto 5">
            <a:extLst>
              <a:ext uri="{FF2B5EF4-FFF2-40B4-BE49-F238E27FC236}">
                <a16:creationId xmlns:a16="http://schemas.microsoft.com/office/drawing/2014/main" id="{C71649E8-AAE7-498D-B588-0BE3E027C2F3}"/>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AF579241-ED80-4B9C-9904-40180BB0ECE9}"/>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Oferta Educativa</a:t>
            </a:r>
          </a:p>
        </p:txBody>
      </p:sp>
      <p:pic>
        <p:nvPicPr>
          <p:cNvPr id="9" name="Imagen 8">
            <a:extLst>
              <a:ext uri="{FF2B5EF4-FFF2-40B4-BE49-F238E27FC236}">
                <a16:creationId xmlns:a16="http://schemas.microsoft.com/office/drawing/2014/main" id="{C458C39A-9FA3-45A4-AB75-2D71041C0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0" name="CuadroTexto 9">
            <a:extLst>
              <a:ext uri="{FF2B5EF4-FFF2-40B4-BE49-F238E27FC236}">
                <a16:creationId xmlns:a16="http://schemas.microsoft.com/office/drawing/2014/main" id="{B0BEBB6E-9094-45B4-8E4B-BAA60C8E9014}"/>
              </a:ext>
            </a:extLst>
          </p:cNvPr>
          <p:cNvSpPr txBox="1"/>
          <p:nvPr/>
        </p:nvSpPr>
        <p:spPr>
          <a:xfrm>
            <a:off x="1660485" y="1687716"/>
            <a:ext cx="1850466" cy="553998"/>
          </a:xfrm>
          <a:prstGeom prst="rect">
            <a:avLst/>
          </a:prstGeom>
          <a:noFill/>
        </p:spPr>
        <p:txBody>
          <a:bodyPr wrap="square" rtlCol="0">
            <a:spAutoFit/>
          </a:bodyPr>
          <a:lstStyle/>
          <a:p>
            <a:pPr>
              <a:lnSpc>
                <a:spcPct val="150000"/>
              </a:lnSpc>
              <a:defRPr/>
            </a:pPr>
            <a:r>
              <a:rPr lang="es-MX" sz="2000" b="1" dirty="0">
                <a:solidFill>
                  <a:srgbClr val="0070C0"/>
                </a:solidFill>
                <a:latin typeface="Arial" panose="020B0604020202020204" pitchFamily="34" charset="0"/>
                <a:cs typeface="Arial" panose="020B0604020202020204" pitchFamily="34" charset="0"/>
              </a:rPr>
              <a:t>3</a:t>
            </a:r>
            <a:r>
              <a:rPr lang="es-MX" sz="2000" dirty="0">
                <a:solidFill>
                  <a:prstClr val="black"/>
                </a:solidFill>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Plane</a:t>
            </a:r>
            <a:r>
              <a:rPr lang="es-MX" dirty="0">
                <a:latin typeface="Arial" panose="020B0604020202020204" pitchFamily="34" charset="0"/>
                <a:cs typeface="Arial" panose="020B0604020202020204" pitchFamily="34" charset="0"/>
              </a:rPr>
              <a:t>s</a:t>
            </a:r>
            <a:endParaRPr lang="es-MX" dirty="0">
              <a:solidFill>
                <a:prstClr val="black"/>
              </a:solidFill>
              <a:latin typeface="Arial" panose="020B0604020202020204" pitchFamily="34" charset="0"/>
              <a:cs typeface="Arial" panose="020B0604020202020204" pitchFamily="34" charset="0"/>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259" y="2373178"/>
            <a:ext cx="58293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 CuadroTexto"/>
          <p:cNvSpPr txBox="1"/>
          <p:nvPr/>
        </p:nvSpPr>
        <p:spPr>
          <a:xfrm>
            <a:off x="8301249" y="2373178"/>
            <a:ext cx="910827" cy="461665"/>
          </a:xfrm>
          <a:prstGeom prst="rect">
            <a:avLst/>
          </a:prstGeom>
          <a:noFill/>
        </p:spPr>
        <p:txBody>
          <a:bodyPr wrap="none" rtlCol="0">
            <a:spAutoFit/>
          </a:bodyPr>
          <a:lstStyle/>
          <a:p>
            <a:r>
              <a:rPr lang="es-MX" sz="800" b="1" dirty="0">
                <a:latin typeface="Calibri" panose="020F0502020204030204" pitchFamily="34" charset="0"/>
                <a:cs typeface="Calibri" panose="020F0502020204030204" pitchFamily="34" charset="0"/>
              </a:rPr>
              <a:t>E</a:t>
            </a:r>
            <a:r>
              <a:rPr lang="es-MX" sz="800" dirty="0">
                <a:latin typeface="Calibri" panose="020F0502020204030204" pitchFamily="34" charset="0"/>
                <a:cs typeface="Calibri" panose="020F0502020204030204" pitchFamily="34" charset="0"/>
              </a:rPr>
              <a:t>: Especialización</a:t>
            </a:r>
          </a:p>
          <a:p>
            <a:r>
              <a:rPr lang="es-MX" sz="800" b="1" dirty="0">
                <a:latin typeface="Calibri" panose="020F0502020204030204" pitchFamily="34" charset="0"/>
                <a:cs typeface="Calibri" panose="020F0502020204030204" pitchFamily="34" charset="0"/>
              </a:rPr>
              <a:t>M</a:t>
            </a:r>
            <a:r>
              <a:rPr lang="es-MX" sz="800" dirty="0">
                <a:latin typeface="Calibri" panose="020F0502020204030204" pitchFamily="34" charset="0"/>
                <a:cs typeface="Calibri" panose="020F0502020204030204" pitchFamily="34" charset="0"/>
              </a:rPr>
              <a:t>: Maestría</a:t>
            </a:r>
          </a:p>
          <a:p>
            <a:r>
              <a:rPr lang="es-MX" sz="800" b="1" dirty="0">
                <a:latin typeface="Calibri" panose="020F0502020204030204" pitchFamily="34" charset="0"/>
                <a:cs typeface="Calibri" panose="020F0502020204030204" pitchFamily="34" charset="0"/>
              </a:rPr>
              <a:t>D</a:t>
            </a:r>
            <a:r>
              <a:rPr lang="es-MX" sz="800" dirty="0">
                <a:latin typeface="Calibri" panose="020F0502020204030204" pitchFamily="34" charset="0"/>
                <a:cs typeface="Calibri" panose="020F0502020204030204" pitchFamily="34" charset="0"/>
              </a:rPr>
              <a:t>: Doctorado</a:t>
            </a:r>
          </a:p>
        </p:txBody>
      </p:sp>
      <p:sp>
        <p:nvSpPr>
          <p:cNvPr id="17" name="CuadroTexto 16"/>
          <p:cNvSpPr txBox="1"/>
          <p:nvPr/>
        </p:nvSpPr>
        <p:spPr>
          <a:xfrm>
            <a:off x="6029520" y="4895369"/>
            <a:ext cx="1628972" cy="630942"/>
          </a:xfrm>
          <a:prstGeom prst="rect">
            <a:avLst/>
          </a:prstGeom>
          <a:noFill/>
        </p:spPr>
        <p:txBody>
          <a:bodyPr wrap="none" rtlCol="0">
            <a:spAutoFit/>
          </a:bodyPr>
          <a:lstStyle/>
          <a:p>
            <a:r>
              <a:rPr lang="x-none" sz="700" dirty="0">
                <a:latin typeface="Wingdings" panose="05000000000000000000" pitchFamily="2" charset="2"/>
                <a:ea typeface="Verdana" panose="020B0604030504040204" pitchFamily="34" charset="0"/>
                <a:cs typeface="Verdana" panose="020B0604030504040204" pitchFamily="34" charset="0"/>
              </a:rPr>
              <a:t>S</a:t>
            </a:r>
            <a:r>
              <a:rPr lang="x-none" sz="700" dirty="0">
                <a:latin typeface="Verdana" panose="020B0604030504040204" pitchFamily="34" charset="0"/>
                <a:ea typeface="Verdana" panose="020B0604030504040204" pitchFamily="34" charset="0"/>
                <a:cs typeface="Verdana" panose="020B0604030504040204" pitchFamily="34" charset="0"/>
              </a:rPr>
              <a:t>: No esta en el PNPC</a:t>
            </a:r>
          </a:p>
          <a:p>
            <a:r>
              <a:rPr lang="x-none" sz="700" dirty="0">
                <a:latin typeface="Verdana" panose="020B0604030504040204" pitchFamily="34" charset="0"/>
                <a:ea typeface="Verdana" panose="020B0604030504040204" pitchFamily="34" charset="0"/>
                <a:cs typeface="Verdana" panose="020B0604030504040204" pitchFamily="34" charset="0"/>
              </a:rPr>
              <a:t>CI = Competencia Internacional</a:t>
            </a:r>
          </a:p>
          <a:p>
            <a:r>
              <a:rPr lang="x-none" sz="700" dirty="0">
                <a:latin typeface="Verdana" panose="020B0604030504040204" pitchFamily="34" charset="0"/>
                <a:ea typeface="Verdana" panose="020B0604030504040204" pitchFamily="34" charset="0"/>
                <a:cs typeface="Verdana" panose="020B0604030504040204" pitchFamily="34" charset="0"/>
              </a:rPr>
              <a:t>C= Consolidado</a:t>
            </a:r>
          </a:p>
          <a:p>
            <a:r>
              <a:rPr lang="x-none" sz="700" dirty="0">
                <a:latin typeface="Verdana" panose="020B0604030504040204" pitchFamily="34" charset="0"/>
                <a:ea typeface="Verdana" panose="020B0604030504040204" pitchFamily="34" charset="0"/>
                <a:cs typeface="Verdana" panose="020B0604030504040204" pitchFamily="34" charset="0"/>
              </a:rPr>
              <a:t>ED = En Desarrollo</a:t>
            </a:r>
          </a:p>
          <a:p>
            <a:r>
              <a:rPr lang="x-none" sz="700" dirty="0">
                <a:latin typeface="Verdana" panose="020B0604030504040204" pitchFamily="34" charset="0"/>
                <a:ea typeface="Verdana" panose="020B0604030504040204" pitchFamily="34" charset="0"/>
                <a:cs typeface="Verdana" panose="020B0604030504040204" pitchFamily="34" charset="0"/>
              </a:rPr>
              <a:t>RC = Reciente Creación</a:t>
            </a:r>
          </a:p>
        </p:txBody>
      </p:sp>
      <p:pic>
        <p:nvPicPr>
          <p:cNvPr id="18" name="Imagen 17">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2" name="Rectángulo redondeado 11"/>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Oferta Educativa</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886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0FBCD74-690A-4835-914C-2A8C9D524EFA}"/>
              </a:ext>
            </a:extLst>
          </p:cNvPr>
          <p:cNvSpPr/>
          <p:nvPr/>
        </p:nvSpPr>
        <p:spPr>
          <a:xfrm>
            <a:off x="961746" y="760979"/>
            <a:ext cx="8075795"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Planes de estudio de Posgrado incorporados al PNPC*</a:t>
            </a:r>
          </a:p>
        </p:txBody>
      </p:sp>
      <p:sp>
        <p:nvSpPr>
          <p:cNvPr id="5" name="CuadroTexto 4">
            <a:extLst>
              <a:ext uri="{FF2B5EF4-FFF2-40B4-BE49-F238E27FC236}">
                <a16:creationId xmlns:a16="http://schemas.microsoft.com/office/drawing/2014/main" id="{BCD9006A-7A70-4030-886A-075A53F79803}"/>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Posgrado</a:t>
            </a:r>
          </a:p>
        </p:txBody>
      </p:sp>
      <p:cxnSp>
        <p:nvCxnSpPr>
          <p:cNvPr id="6" name="Conector recto 5">
            <a:extLst>
              <a:ext uri="{FF2B5EF4-FFF2-40B4-BE49-F238E27FC236}">
                <a16:creationId xmlns:a16="http://schemas.microsoft.com/office/drawing/2014/main" id="{C71649E8-AAE7-498D-B588-0BE3E027C2F3}"/>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AF579241-ED80-4B9C-9904-40180BB0ECE9}"/>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Oferta Educativa</a:t>
            </a:r>
          </a:p>
        </p:txBody>
      </p:sp>
      <p:pic>
        <p:nvPicPr>
          <p:cNvPr id="9" name="Imagen 8">
            <a:extLst>
              <a:ext uri="{FF2B5EF4-FFF2-40B4-BE49-F238E27FC236}">
                <a16:creationId xmlns:a16="http://schemas.microsoft.com/office/drawing/2014/main" id="{C458C39A-9FA3-45A4-AB75-2D71041C0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2" name="CuadroTexto 11"/>
          <p:cNvSpPr txBox="1"/>
          <p:nvPr/>
        </p:nvSpPr>
        <p:spPr>
          <a:xfrm>
            <a:off x="961746" y="1167375"/>
            <a:ext cx="2265364" cy="215444"/>
          </a:xfrm>
          <a:prstGeom prst="rect">
            <a:avLst/>
          </a:prstGeom>
          <a:noFill/>
        </p:spPr>
        <p:txBody>
          <a:bodyPr wrap="none" rtlCol="0">
            <a:spAutoFit/>
          </a:bodyPr>
          <a:lstStyle/>
          <a:p>
            <a:r>
              <a:rPr lang="x-none" sz="800" dirty="0"/>
              <a:t>* Programa Nacional de Posgrados de Calidad</a:t>
            </a:r>
          </a:p>
        </p:txBody>
      </p:sp>
      <p:pic>
        <p:nvPicPr>
          <p:cNvPr id="13" name="Imagen 12"/>
          <p:cNvPicPr>
            <a:picLocks noChangeAspect="1"/>
          </p:cNvPicPr>
          <p:nvPr/>
        </p:nvPicPr>
        <p:blipFill>
          <a:blip r:embed="rId3"/>
          <a:stretch>
            <a:fillRect/>
          </a:stretch>
        </p:blipFill>
        <p:spPr>
          <a:xfrm>
            <a:off x="1875412" y="1492250"/>
            <a:ext cx="6345675" cy="5199200"/>
          </a:xfrm>
          <a:prstGeom prst="rect">
            <a:avLst/>
          </a:prstGeom>
        </p:spPr>
      </p:pic>
      <p:pic>
        <p:nvPicPr>
          <p:cNvPr id="16" name="Imagen 15">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Oferta Educativa</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4294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0292E45-3468-44FB-9435-4CA09BEEC087}"/>
              </a:ext>
            </a:extLst>
          </p:cNvPr>
          <p:cNvSpPr txBox="1"/>
          <p:nvPr/>
        </p:nvSpPr>
        <p:spPr>
          <a:xfrm>
            <a:off x="10249989" y="976077"/>
            <a:ext cx="1427661"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Licenciatura</a:t>
            </a:r>
          </a:p>
        </p:txBody>
      </p:sp>
      <p:cxnSp>
        <p:nvCxnSpPr>
          <p:cNvPr id="5" name="Conector recto 4">
            <a:extLst>
              <a:ext uri="{FF2B5EF4-FFF2-40B4-BE49-F238E27FC236}">
                <a16:creationId xmlns:a16="http://schemas.microsoft.com/office/drawing/2014/main" id="{10304872-3B5A-4870-BB07-9BD302F4F531}"/>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85EB7E18-6455-48E5-8461-C96D38DDFEB7}"/>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Admisión</a:t>
            </a:r>
          </a:p>
        </p:txBody>
      </p:sp>
      <p:pic>
        <p:nvPicPr>
          <p:cNvPr id="8" name="Imagen 7">
            <a:extLst>
              <a:ext uri="{FF2B5EF4-FFF2-40B4-BE49-F238E27FC236}">
                <a16:creationId xmlns:a16="http://schemas.microsoft.com/office/drawing/2014/main" id="{A0DFD998-D86C-4167-AEEF-97B08DEFF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9" name="Rectángulo 8">
            <a:extLst>
              <a:ext uri="{FF2B5EF4-FFF2-40B4-BE49-F238E27FC236}">
                <a16:creationId xmlns:a16="http://schemas.microsoft.com/office/drawing/2014/main" id="{ADDCA008-1652-4FFF-9AFF-5A2EB6F407DE}"/>
              </a:ext>
            </a:extLst>
          </p:cNvPr>
          <p:cNvSpPr/>
          <p:nvPr/>
        </p:nvSpPr>
        <p:spPr>
          <a:xfrm>
            <a:off x="961745" y="761781"/>
            <a:ext cx="3524529" cy="369332"/>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Unidad Azcapotzalco</a:t>
            </a:r>
          </a:p>
        </p:txBody>
      </p:sp>
      <p:pic>
        <p:nvPicPr>
          <p:cNvPr id="10" name="Imagen 9"/>
          <p:cNvPicPr>
            <a:picLocks noChangeAspect="1"/>
          </p:cNvPicPr>
          <p:nvPr/>
        </p:nvPicPr>
        <p:blipFill>
          <a:blip r:embed="rId3"/>
          <a:stretch>
            <a:fillRect/>
          </a:stretch>
        </p:blipFill>
        <p:spPr>
          <a:xfrm>
            <a:off x="460021" y="1177175"/>
            <a:ext cx="9299851" cy="5565467"/>
          </a:xfrm>
          <a:prstGeom prst="rect">
            <a:avLst/>
          </a:prstGeom>
        </p:spPr>
      </p:pic>
      <p:pic>
        <p:nvPicPr>
          <p:cNvPr id="12" name="Imagen 11">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1" name="Rectángulo redondeado 10"/>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Admisión</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583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87489" y="1345409"/>
            <a:ext cx="9299851" cy="4279067"/>
          </a:xfrm>
          <a:prstGeom prst="rect">
            <a:avLst/>
          </a:prstGeom>
        </p:spPr>
      </p:pic>
      <p:sp>
        <p:nvSpPr>
          <p:cNvPr id="6" name="CuadroTexto 5">
            <a:extLst>
              <a:ext uri="{FF2B5EF4-FFF2-40B4-BE49-F238E27FC236}">
                <a16:creationId xmlns:a16="http://schemas.microsoft.com/office/drawing/2014/main" id="{40292E45-3468-44FB-9435-4CA09BEEC087}"/>
              </a:ext>
            </a:extLst>
          </p:cNvPr>
          <p:cNvSpPr txBox="1"/>
          <p:nvPr/>
        </p:nvSpPr>
        <p:spPr>
          <a:xfrm>
            <a:off x="10363200" y="976077"/>
            <a:ext cx="1314450"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Licenciatura</a:t>
            </a:r>
          </a:p>
        </p:txBody>
      </p:sp>
      <p:cxnSp>
        <p:nvCxnSpPr>
          <p:cNvPr id="7" name="Conector recto 6">
            <a:extLst>
              <a:ext uri="{FF2B5EF4-FFF2-40B4-BE49-F238E27FC236}">
                <a16:creationId xmlns:a16="http://schemas.microsoft.com/office/drawing/2014/main" id="{10304872-3B5A-4870-BB07-9BD302F4F531}"/>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85EB7E18-6455-48E5-8461-C96D38DDFEB7}"/>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Admisión</a:t>
            </a:r>
          </a:p>
        </p:txBody>
      </p:sp>
      <p:pic>
        <p:nvPicPr>
          <p:cNvPr id="9" name="Imagen 8">
            <a:extLst>
              <a:ext uri="{FF2B5EF4-FFF2-40B4-BE49-F238E27FC236}">
                <a16:creationId xmlns:a16="http://schemas.microsoft.com/office/drawing/2014/main" id="{A0DFD998-D86C-4167-AEEF-97B08DEFF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0" name="Rectángulo 9">
            <a:extLst>
              <a:ext uri="{FF2B5EF4-FFF2-40B4-BE49-F238E27FC236}">
                <a16:creationId xmlns:a16="http://schemas.microsoft.com/office/drawing/2014/main" id="{ADDCA008-1652-4FFF-9AFF-5A2EB6F407DE}"/>
              </a:ext>
            </a:extLst>
          </p:cNvPr>
          <p:cNvSpPr/>
          <p:nvPr/>
        </p:nvSpPr>
        <p:spPr>
          <a:xfrm>
            <a:off x="961745" y="761781"/>
            <a:ext cx="3524529" cy="369332"/>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Unidad Cuajimalpa</a:t>
            </a:r>
          </a:p>
        </p:txBody>
      </p:sp>
      <p:pic>
        <p:nvPicPr>
          <p:cNvPr id="11" name="Imagen 10">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2" name="Rectángulo redondeado 11"/>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Admisión</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529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66875" y="1182700"/>
            <a:ext cx="6844596" cy="5536017"/>
          </a:xfrm>
          <a:prstGeom prst="rect">
            <a:avLst/>
          </a:prstGeom>
        </p:spPr>
      </p:pic>
      <p:sp>
        <p:nvSpPr>
          <p:cNvPr id="6" name="CuadroTexto 5">
            <a:extLst>
              <a:ext uri="{FF2B5EF4-FFF2-40B4-BE49-F238E27FC236}">
                <a16:creationId xmlns:a16="http://schemas.microsoft.com/office/drawing/2014/main" id="{40292E45-3468-44FB-9435-4CA09BEEC087}"/>
              </a:ext>
            </a:extLst>
          </p:cNvPr>
          <p:cNvSpPr txBox="1"/>
          <p:nvPr/>
        </p:nvSpPr>
        <p:spPr>
          <a:xfrm>
            <a:off x="10276115" y="976077"/>
            <a:ext cx="141024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Licenciatura</a:t>
            </a:r>
          </a:p>
        </p:txBody>
      </p:sp>
      <p:cxnSp>
        <p:nvCxnSpPr>
          <p:cNvPr id="7" name="Conector recto 6">
            <a:extLst>
              <a:ext uri="{FF2B5EF4-FFF2-40B4-BE49-F238E27FC236}">
                <a16:creationId xmlns:a16="http://schemas.microsoft.com/office/drawing/2014/main" id="{10304872-3B5A-4870-BB07-9BD302F4F531}"/>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85EB7E18-6455-48E5-8461-C96D38DDFEB7}"/>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Admisión</a:t>
            </a:r>
          </a:p>
        </p:txBody>
      </p:sp>
      <p:pic>
        <p:nvPicPr>
          <p:cNvPr id="9" name="Imagen 8">
            <a:extLst>
              <a:ext uri="{FF2B5EF4-FFF2-40B4-BE49-F238E27FC236}">
                <a16:creationId xmlns:a16="http://schemas.microsoft.com/office/drawing/2014/main" id="{A0DFD998-D86C-4167-AEEF-97B08DEFF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0" name="Rectángulo 9">
            <a:extLst>
              <a:ext uri="{FF2B5EF4-FFF2-40B4-BE49-F238E27FC236}">
                <a16:creationId xmlns:a16="http://schemas.microsoft.com/office/drawing/2014/main" id="{ADDCA008-1652-4FFF-9AFF-5A2EB6F407DE}"/>
              </a:ext>
            </a:extLst>
          </p:cNvPr>
          <p:cNvSpPr/>
          <p:nvPr/>
        </p:nvSpPr>
        <p:spPr>
          <a:xfrm>
            <a:off x="961745" y="761781"/>
            <a:ext cx="3524529" cy="369332"/>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Unidad Iztapalapa</a:t>
            </a:r>
          </a:p>
        </p:txBody>
      </p:sp>
      <p:pic>
        <p:nvPicPr>
          <p:cNvPr id="11" name="Imagen 10">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2" name="Rectángulo redondeado 11"/>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Admisión</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304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02405" y="1425575"/>
            <a:ext cx="9299851" cy="3207067"/>
          </a:xfrm>
          <a:prstGeom prst="rect">
            <a:avLst/>
          </a:prstGeom>
        </p:spPr>
      </p:pic>
      <p:sp>
        <p:nvSpPr>
          <p:cNvPr id="6" name="CuadroTexto 5">
            <a:extLst>
              <a:ext uri="{FF2B5EF4-FFF2-40B4-BE49-F238E27FC236}">
                <a16:creationId xmlns:a16="http://schemas.microsoft.com/office/drawing/2014/main" id="{40292E45-3468-44FB-9435-4CA09BEEC087}"/>
              </a:ext>
            </a:extLst>
          </p:cNvPr>
          <p:cNvSpPr txBox="1"/>
          <p:nvPr/>
        </p:nvSpPr>
        <p:spPr>
          <a:xfrm>
            <a:off x="10371909" y="976077"/>
            <a:ext cx="1305741"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Licenciatura</a:t>
            </a:r>
          </a:p>
        </p:txBody>
      </p:sp>
      <p:cxnSp>
        <p:nvCxnSpPr>
          <p:cNvPr id="7" name="Conector recto 6">
            <a:extLst>
              <a:ext uri="{FF2B5EF4-FFF2-40B4-BE49-F238E27FC236}">
                <a16:creationId xmlns:a16="http://schemas.microsoft.com/office/drawing/2014/main" id="{10304872-3B5A-4870-BB07-9BD302F4F531}"/>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85EB7E18-6455-48E5-8461-C96D38DDFEB7}"/>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Admisión</a:t>
            </a:r>
          </a:p>
        </p:txBody>
      </p:sp>
      <p:pic>
        <p:nvPicPr>
          <p:cNvPr id="9" name="Imagen 8">
            <a:extLst>
              <a:ext uri="{FF2B5EF4-FFF2-40B4-BE49-F238E27FC236}">
                <a16:creationId xmlns:a16="http://schemas.microsoft.com/office/drawing/2014/main" id="{A0DFD998-D86C-4167-AEEF-97B08DEFF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0" name="Rectángulo 9">
            <a:extLst>
              <a:ext uri="{FF2B5EF4-FFF2-40B4-BE49-F238E27FC236}">
                <a16:creationId xmlns:a16="http://schemas.microsoft.com/office/drawing/2014/main" id="{ADDCA008-1652-4FFF-9AFF-5A2EB6F407DE}"/>
              </a:ext>
            </a:extLst>
          </p:cNvPr>
          <p:cNvSpPr/>
          <p:nvPr/>
        </p:nvSpPr>
        <p:spPr>
          <a:xfrm>
            <a:off x="961745" y="761781"/>
            <a:ext cx="3524529" cy="369332"/>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Unidad Lerma</a:t>
            </a:r>
          </a:p>
        </p:txBody>
      </p:sp>
      <p:pic>
        <p:nvPicPr>
          <p:cNvPr id="11" name="Imagen 10">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2" name="Rectángulo redondeado 11"/>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Admisión</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59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ángulo 2"/>
          <p:cNvSpPr/>
          <p:nvPr/>
        </p:nvSpPr>
        <p:spPr>
          <a:xfrm>
            <a:off x="1655117" y="2467632"/>
            <a:ext cx="3115295" cy="2552174"/>
          </a:xfrm>
          <a:prstGeom prst="rect">
            <a:avLst/>
          </a:prstGeom>
        </p:spPr>
        <p:txBody>
          <a:bodyPr wrap="square">
            <a:spAutoFit/>
          </a:bodyPr>
          <a:lstStyle/>
          <a:p>
            <a:pPr marL="285750" marR="0" lvl="0" indent="-2857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MX" sz="160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2" action="ppaction://hlinksldjump"/>
              </a:rPr>
              <a:t>La UAM</a:t>
            </a:r>
            <a:endParaRPr kumimoji="0" lang="es-MX" sz="16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s-MX" sz="1600" dirty="0">
                <a:latin typeface="Arial" panose="020B0604020202020204" pitchFamily="34" charset="0"/>
                <a:cs typeface="Arial" panose="020B0604020202020204" pitchFamily="34" charset="0"/>
                <a:hlinkClick r:id="rId3" action="ppaction://hlinksldjump"/>
              </a:rPr>
              <a:t>Oferta educativa</a:t>
            </a:r>
            <a:endParaRPr kumimoji="0" lang="es-MX" sz="16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MX" sz="160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4" action="ppaction://hlinksldjump"/>
              </a:rPr>
              <a:t>Admisión</a:t>
            </a:r>
            <a:endParaRPr kumimoji="0" lang="es-MX" sz="16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s-MX" sz="1600" dirty="0">
                <a:latin typeface="Arial" panose="020B0604020202020204" pitchFamily="34" charset="0"/>
                <a:cs typeface="Arial" panose="020B0604020202020204" pitchFamily="34" charset="0"/>
                <a:hlinkClick r:id="rId5" action="ppaction://hlinksldjump"/>
              </a:rPr>
              <a:t>Población escolar</a:t>
            </a:r>
            <a:endParaRPr lang="es-MX" sz="1600" dirty="0">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s-MX" sz="1600" dirty="0">
                <a:latin typeface="Arial" panose="020B0604020202020204" pitchFamily="34" charset="0"/>
                <a:cs typeface="Arial" panose="020B0604020202020204" pitchFamily="34" charset="0"/>
                <a:hlinkClick r:id="rId6" action="ppaction://hlinksldjump"/>
              </a:rPr>
              <a:t>Becas</a:t>
            </a:r>
            <a:r>
              <a:rPr lang="es-MX" sz="1600" dirty="0">
                <a:latin typeface="Arial" panose="020B0604020202020204" pitchFamily="34" charset="0"/>
                <a:cs typeface="Arial" panose="020B0604020202020204" pitchFamily="34" charset="0"/>
              </a:rPr>
              <a:t> </a:t>
            </a:r>
          </a:p>
          <a:p>
            <a:pPr marL="285750" marR="0" lvl="0" indent="-2857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s-MX" sz="1600" dirty="0">
                <a:latin typeface="Arial" panose="020B0604020202020204" pitchFamily="34" charset="0"/>
                <a:cs typeface="Arial" panose="020B0604020202020204" pitchFamily="34" charset="0"/>
                <a:hlinkClick r:id="rId7" action="ppaction://hlinksldjump"/>
              </a:rPr>
              <a:t>Egresados</a:t>
            </a:r>
            <a:r>
              <a:rPr lang="es-MX" sz="1600" dirty="0">
                <a:latin typeface="Arial" panose="020B0604020202020204" pitchFamily="34" charset="0"/>
                <a:cs typeface="Arial" panose="020B0604020202020204" pitchFamily="34" charset="0"/>
              </a:rPr>
              <a:t>	</a:t>
            </a:r>
          </a:p>
          <a:p>
            <a:pPr marL="285750" marR="0" lvl="0" indent="-2857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MX" sz="160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8" action="ppaction://hlinksldjump"/>
              </a:rPr>
              <a:t>Personal UAM</a:t>
            </a:r>
            <a:endParaRPr kumimoji="0" lang="es-MX" sz="16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 name="Título 1"/>
          <p:cNvSpPr txBox="1">
            <a:spLocks/>
          </p:cNvSpPr>
          <p:nvPr/>
        </p:nvSpPr>
        <p:spPr>
          <a:xfrm>
            <a:off x="935958" y="1659722"/>
            <a:ext cx="1953892" cy="529056"/>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20000"/>
              </a:lnSpc>
              <a:spcBef>
                <a:spcPct val="0"/>
              </a:spcBef>
              <a:spcAft>
                <a:spcPts val="0"/>
              </a:spcAft>
              <a:buClrTx/>
              <a:buSzTx/>
              <a:buFontTx/>
              <a:buNone/>
              <a:tabLst/>
              <a:defRPr/>
            </a:pPr>
            <a:r>
              <a:rPr lang="es-MX" sz="2800" dirty="0">
                <a:solidFill>
                  <a:srgbClr val="C36E3B"/>
                </a:solidFill>
                <a:latin typeface="Arial" panose="020B0604020202020204" pitchFamily="34" charset="0"/>
                <a:cs typeface="Arial" panose="020B0604020202020204" pitchFamily="34" charset="0"/>
              </a:rPr>
              <a:t>C</a:t>
            </a:r>
            <a:r>
              <a:rPr lang="es-MX" sz="2800" cap="none" dirty="0">
                <a:solidFill>
                  <a:srgbClr val="C36E3B"/>
                </a:solidFill>
                <a:latin typeface="Arial" panose="020B0604020202020204" pitchFamily="34" charset="0"/>
                <a:cs typeface="Arial" panose="020B0604020202020204" pitchFamily="34" charset="0"/>
              </a:rPr>
              <a:t>ontenido</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sp>
        <p:nvSpPr>
          <p:cNvPr id="7" name="Rectángulo 6"/>
          <p:cNvSpPr/>
          <p:nvPr/>
        </p:nvSpPr>
        <p:spPr>
          <a:xfrm>
            <a:off x="5252330" y="2467636"/>
            <a:ext cx="3754009" cy="2186111"/>
          </a:xfrm>
          <a:prstGeom prst="rect">
            <a:avLst/>
          </a:prstGeom>
        </p:spPr>
        <p:txBody>
          <a:bodyPr wrap="square">
            <a:spAutoFit/>
          </a:bodyPr>
          <a:lstStyle/>
          <a:p>
            <a:pPr marL="285750" marR="0" lvl="0" indent="-2857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s-MX" sz="1600" dirty="0">
                <a:latin typeface="Arial" panose="020B0604020202020204" pitchFamily="34" charset="0"/>
                <a:cs typeface="Arial" panose="020B0604020202020204" pitchFamily="34" charset="0"/>
                <a:hlinkClick r:id="rId9" action="ppaction://hlinksldjump"/>
              </a:rPr>
              <a:t>Planta Académica</a:t>
            </a:r>
            <a:endParaRPr lang="es-MX" sz="1600" dirty="0">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MX" sz="160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10" action="ppaction://hlinksldjump"/>
              </a:rPr>
              <a:t>Contratos y convenios</a:t>
            </a:r>
            <a:endParaRPr kumimoji="0" lang="es-MX" sz="16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MX" sz="160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11" action="ppaction://hlinksldjump"/>
              </a:rPr>
              <a:t>Patentes</a:t>
            </a:r>
            <a:endParaRPr kumimoji="0" lang="es-MX" sz="16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s-MX" sz="1600" dirty="0">
                <a:latin typeface="Arial" panose="020B0604020202020204" pitchFamily="34" charset="0"/>
                <a:cs typeface="Arial" panose="020B0604020202020204" pitchFamily="34" charset="0"/>
                <a:hlinkClick r:id="rId12" action="ppaction://hlinksldjump"/>
              </a:rPr>
              <a:t>Infraestructura</a:t>
            </a:r>
            <a:endParaRPr lang="es-MX" sz="1600" dirty="0">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MX" sz="160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13" action="ppaction://hlinksldjump"/>
              </a:rPr>
              <a:t>Difusión cultural</a:t>
            </a:r>
            <a:endParaRPr kumimoji="0" lang="es-MX" sz="16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MX" sz="160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14" action="ppaction://hlinksldjump"/>
              </a:rPr>
              <a:t>Premios y distinciones</a:t>
            </a:r>
            <a:endParaRPr kumimoji="0" lang="es-MX"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385293D8-D559-4ADA-82BA-83D2AAAC14F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Contenido</a:t>
            </a:r>
          </a:p>
        </p:txBody>
      </p:sp>
      <p:pic>
        <p:nvPicPr>
          <p:cNvPr id="10" name="Imagen 9">
            <a:extLst>
              <a:ext uri="{FF2B5EF4-FFF2-40B4-BE49-F238E27FC236}">
                <a16:creationId xmlns:a16="http://schemas.microsoft.com/office/drawing/2014/main" id="{84EA1DD6-D7C6-4BD6-B9F1-EC5D1308A9E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pic>
        <p:nvPicPr>
          <p:cNvPr id="11" name="Imagen 10">
            <a:extLst>
              <a:ext uri="{FF2B5EF4-FFF2-40B4-BE49-F238E27FC236}">
                <a16:creationId xmlns:a16="http://schemas.microsoft.com/office/drawing/2014/main" id="{41F6A523-2776-45CF-A75D-0B5902D63FF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Tree>
    <p:extLst>
      <p:ext uri="{BB962C8B-B14F-4D97-AF65-F5344CB8AC3E}">
        <p14:creationId xmlns:p14="http://schemas.microsoft.com/office/powerpoint/2010/main" val="40687110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72065" y="1110501"/>
            <a:ext cx="8524335" cy="5658172"/>
          </a:xfrm>
          <a:prstGeom prst="rect">
            <a:avLst/>
          </a:prstGeom>
        </p:spPr>
      </p:pic>
      <p:sp>
        <p:nvSpPr>
          <p:cNvPr id="6" name="CuadroTexto 5">
            <a:extLst>
              <a:ext uri="{FF2B5EF4-FFF2-40B4-BE49-F238E27FC236}">
                <a16:creationId xmlns:a16="http://schemas.microsoft.com/office/drawing/2014/main" id="{40292E45-3468-44FB-9435-4CA09BEEC087}"/>
              </a:ext>
            </a:extLst>
          </p:cNvPr>
          <p:cNvSpPr txBox="1"/>
          <p:nvPr/>
        </p:nvSpPr>
        <p:spPr>
          <a:xfrm>
            <a:off x="10345783" y="976077"/>
            <a:ext cx="1331867"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Licenciatura</a:t>
            </a:r>
          </a:p>
        </p:txBody>
      </p:sp>
      <p:cxnSp>
        <p:nvCxnSpPr>
          <p:cNvPr id="8" name="Conector recto 7">
            <a:extLst>
              <a:ext uri="{FF2B5EF4-FFF2-40B4-BE49-F238E27FC236}">
                <a16:creationId xmlns:a16="http://schemas.microsoft.com/office/drawing/2014/main" id="{10304872-3B5A-4870-BB07-9BD302F4F531}"/>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85EB7E18-6455-48E5-8461-C96D38DDFEB7}"/>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Admisión</a:t>
            </a:r>
          </a:p>
        </p:txBody>
      </p:sp>
      <p:pic>
        <p:nvPicPr>
          <p:cNvPr id="10" name="Imagen 9">
            <a:extLst>
              <a:ext uri="{FF2B5EF4-FFF2-40B4-BE49-F238E27FC236}">
                <a16:creationId xmlns:a16="http://schemas.microsoft.com/office/drawing/2014/main" id="{A0DFD998-D86C-4167-AEEF-97B08DEFF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1" name="Rectángulo 10">
            <a:extLst>
              <a:ext uri="{FF2B5EF4-FFF2-40B4-BE49-F238E27FC236}">
                <a16:creationId xmlns:a16="http://schemas.microsoft.com/office/drawing/2014/main" id="{ADDCA008-1652-4FFF-9AFF-5A2EB6F407DE}"/>
              </a:ext>
            </a:extLst>
          </p:cNvPr>
          <p:cNvSpPr/>
          <p:nvPr/>
        </p:nvSpPr>
        <p:spPr>
          <a:xfrm>
            <a:off x="961745" y="761781"/>
            <a:ext cx="3524529" cy="369332"/>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Unidad Xochimilco</a:t>
            </a:r>
          </a:p>
        </p:txBody>
      </p:sp>
      <p:pic>
        <p:nvPicPr>
          <p:cNvPr id="12" name="Imagen 11">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3" name="Rectángulo redondeado 12"/>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Admisión</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4715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AA9E776-3F51-4E39-919B-D58C27368D5D}"/>
              </a:ext>
            </a:extLst>
          </p:cNvPr>
          <p:cNvSpPr/>
          <p:nvPr/>
        </p:nvSpPr>
        <p:spPr>
          <a:xfrm>
            <a:off x="961747" y="1034158"/>
            <a:ext cx="762673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Unidad Azcapotzalco. (Nuevo ingreso y reinscritos)</a:t>
            </a:r>
          </a:p>
        </p:txBody>
      </p:sp>
      <p:sp>
        <p:nvSpPr>
          <p:cNvPr id="3" name="CuadroTexto 2">
            <a:extLst>
              <a:ext uri="{FF2B5EF4-FFF2-40B4-BE49-F238E27FC236}">
                <a16:creationId xmlns:a16="http://schemas.microsoft.com/office/drawing/2014/main" id="{4D84663B-908F-4C70-A869-CCE9AE466AA9}"/>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Matrícula de Licenciatura</a:t>
            </a:r>
          </a:p>
        </p:txBody>
      </p:sp>
      <p:cxnSp>
        <p:nvCxnSpPr>
          <p:cNvPr id="4" name="Conector recto 3">
            <a:extLst>
              <a:ext uri="{FF2B5EF4-FFF2-40B4-BE49-F238E27FC236}">
                <a16:creationId xmlns:a16="http://schemas.microsoft.com/office/drawing/2014/main" id="{985DBB99-E8A2-454B-8F48-C60B81F74FBD}"/>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0EE52E6C-E8D8-46DF-9558-BC7FB0AA0CD3}"/>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Población Escolar</a:t>
            </a:r>
          </a:p>
        </p:txBody>
      </p:sp>
      <p:pic>
        <p:nvPicPr>
          <p:cNvPr id="7" name="Imagen 6">
            <a:extLst>
              <a:ext uri="{FF2B5EF4-FFF2-40B4-BE49-F238E27FC236}">
                <a16:creationId xmlns:a16="http://schemas.microsoft.com/office/drawing/2014/main" id="{735F4D3F-D990-47FF-B2F3-2F8C23AB3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8" name="Imagen 7"/>
          <p:cNvPicPr>
            <a:picLocks noChangeAspect="1"/>
          </p:cNvPicPr>
          <p:nvPr/>
        </p:nvPicPr>
        <p:blipFill>
          <a:blip r:embed="rId3"/>
          <a:stretch>
            <a:fillRect/>
          </a:stretch>
        </p:blipFill>
        <p:spPr>
          <a:xfrm>
            <a:off x="2944747" y="1700336"/>
            <a:ext cx="3873450" cy="4127200"/>
          </a:xfrm>
          <a:prstGeom prst="rect">
            <a:avLst/>
          </a:prstGeom>
        </p:spPr>
      </p:pic>
      <p:pic>
        <p:nvPicPr>
          <p:cNvPr id="9" name="Imagen 8">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Población Escolar</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7815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AA9E776-3F51-4E39-919B-D58C27368D5D}"/>
              </a:ext>
            </a:extLst>
          </p:cNvPr>
          <p:cNvSpPr/>
          <p:nvPr/>
        </p:nvSpPr>
        <p:spPr>
          <a:xfrm>
            <a:off x="961747" y="1034158"/>
            <a:ext cx="762673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Unidad Cuajimalpa. (Nuevo ingreso y reinscritos)</a:t>
            </a:r>
          </a:p>
        </p:txBody>
      </p:sp>
      <p:sp>
        <p:nvSpPr>
          <p:cNvPr id="3" name="CuadroTexto 2">
            <a:extLst>
              <a:ext uri="{FF2B5EF4-FFF2-40B4-BE49-F238E27FC236}">
                <a16:creationId xmlns:a16="http://schemas.microsoft.com/office/drawing/2014/main" id="{4D84663B-908F-4C70-A869-CCE9AE466AA9}"/>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Matrícula de Licenciatura</a:t>
            </a:r>
          </a:p>
        </p:txBody>
      </p:sp>
      <p:cxnSp>
        <p:nvCxnSpPr>
          <p:cNvPr id="4" name="Conector recto 3">
            <a:extLst>
              <a:ext uri="{FF2B5EF4-FFF2-40B4-BE49-F238E27FC236}">
                <a16:creationId xmlns:a16="http://schemas.microsoft.com/office/drawing/2014/main" id="{985DBB99-E8A2-454B-8F48-C60B81F74FBD}"/>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0EE52E6C-E8D8-46DF-9558-BC7FB0AA0CD3}"/>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Población Escolar</a:t>
            </a:r>
          </a:p>
        </p:txBody>
      </p:sp>
      <p:pic>
        <p:nvPicPr>
          <p:cNvPr id="7" name="Imagen 6">
            <a:extLst>
              <a:ext uri="{FF2B5EF4-FFF2-40B4-BE49-F238E27FC236}">
                <a16:creationId xmlns:a16="http://schemas.microsoft.com/office/drawing/2014/main" id="{735F4D3F-D990-47FF-B2F3-2F8C23AB3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9" name="Imagen 8"/>
          <p:cNvPicPr>
            <a:picLocks noChangeAspect="1"/>
          </p:cNvPicPr>
          <p:nvPr/>
        </p:nvPicPr>
        <p:blipFill>
          <a:blip r:embed="rId3"/>
          <a:stretch>
            <a:fillRect/>
          </a:stretch>
        </p:blipFill>
        <p:spPr>
          <a:xfrm>
            <a:off x="3089789" y="1957388"/>
            <a:ext cx="3873450" cy="3233867"/>
          </a:xfrm>
          <a:prstGeom prst="rect">
            <a:avLst/>
          </a:prstGeom>
        </p:spPr>
      </p:pic>
      <p:pic>
        <p:nvPicPr>
          <p:cNvPr id="10" name="Imagen 9">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1" name="Rectángulo redondeado 10"/>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Población Escolar</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4169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AA9E776-3F51-4E39-919B-D58C27368D5D}"/>
              </a:ext>
            </a:extLst>
          </p:cNvPr>
          <p:cNvSpPr/>
          <p:nvPr/>
        </p:nvSpPr>
        <p:spPr>
          <a:xfrm>
            <a:off x="961747" y="776983"/>
            <a:ext cx="762673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Unidad Iztapalapa. (Nuevo ingreso y reinscritos)</a:t>
            </a:r>
          </a:p>
        </p:txBody>
      </p:sp>
      <p:sp>
        <p:nvSpPr>
          <p:cNvPr id="3" name="CuadroTexto 2">
            <a:extLst>
              <a:ext uri="{FF2B5EF4-FFF2-40B4-BE49-F238E27FC236}">
                <a16:creationId xmlns:a16="http://schemas.microsoft.com/office/drawing/2014/main" id="{4D84663B-908F-4C70-A869-CCE9AE466AA9}"/>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Matrícula de Licenciatura</a:t>
            </a:r>
          </a:p>
        </p:txBody>
      </p:sp>
      <p:cxnSp>
        <p:nvCxnSpPr>
          <p:cNvPr id="4" name="Conector recto 3">
            <a:extLst>
              <a:ext uri="{FF2B5EF4-FFF2-40B4-BE49-F238E27FC236}">
                <a16:creationId xmlns:a16="http://schemas.microsoft.com/office/drawing/2014/main" id="{985DBB99-E8A2-454B-8F48-C60B81F74FBD}"/>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0EE52E6C-E8D8-46DF-9558-BC7FB0AA0CD3}"/>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Población Escolar</a:t>
            </a:r>
          </a:p>
        </p:txBody>
      </p:sp>
      <p:pic>
        <p:nvPicPr>
          <p:cNvPr id="7" name="Imagen 6">
            <a:extLst>
              <a:ext uri="{FF2B5EF4-FFF2-40B4-BE49-F238E27FC236}">
                <a16:creationId xmlns:a16="http://schemas.microsoft.com/office/drawing/2014/main" id="{735F4D3F-D990-47FF-B2F3-2F8C23AB3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0" name="Imagen 9"/>
          <p:cNvPicPr>
            <a:picLocks noChangeAspect="1"/>
          </p:cNvPicPr>
          <p:nvPr/>
        </p:nvPicPr>
        <p:blipFill>
          <a:blip r:embed="rId3"/>
          <a:stretch>
            <a:fillRect/>
          </a:stretch>
        </p:blipFill>
        <p:spPr>
          <a:xfrm>
            <a:off x="3082108" y="1185986"/>
            <a:ext cx="3652067" cy="5575866"/>
          </a:xfrm>
          <a:prstGeom prst="rect">
            <a:avLst/>
          </a:prstGeom>
        </p:spPr>
      </p:pic>
      <p:pic>
        <p:nvPicPr>
          <p:cNvPr id="11" name="Imagen 10">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9" name="Rectángulo redondeado 8"/>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Población Escolar</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1402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84663B-908F-4C70-A869-CCE9AE466AA9}"/>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Matrícula de Licenciatura</a:t>
            </a:r>
          </a:p>
        </p:txBody>
      </p:sp>
      <p:cxnSp>
        <p:nvCxnSpPr>
          <p:cNvPr id="4" name="Conector recto 3">
            <a:extLst>
              <a:ext uri="{FF2B5EF4-FFF2-40B4-BE49-F238E27FC236}">
                <a16:creationId xmlns:a16="http://schemas.microsoft.com/office/drawing/2014/main" id="{985DBB99-E8A2-454B-8F48-C60B81F74FBD}"/>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0EE52E6C-E8D8-46DF-9558-BC7FB0AA0CD3}"/>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Población Escolar</a:t>
            </a:r>
          </a:p>
        </p:txBody>
      </p:sp>
      <p:pic>
        <p:nvPicPr>
          <p:cNvPr id="7" name="Imagen 6">
            <a:extLst>
              <a:ext uri="{FF2B5EF4-FFF2-40B4-BE49-F238E27FC236}">
                <a16:creationId xmlns:a16="http://schemas.microsoft.com/office/drawing/2014/main" id="{735F4D3F-D990-47FF-B2F3-2F8C23AB3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1" name="Rectángulo 10">
            <a:extLst>
              <a:ext uri="{FF2B5EF4-FFF2-40B4-BE49-F238E27FC236}">
                <a16:creationId xmlns:a16="http://schemas.microsoft.com/office/drawing/2014/main" id="{3AA9E776-3F51-4E39-919B-D58C27368D5D}"/>
              </a:ext>
            </a:extLst>
          </p:cNvPr>
          <p:cNvSpPr/>
          <p:nvPr/>
        </p:nvSpPr>
        <p:spPr>
          <a:xfrm>
            <a:off x="961747" y="1034158"/>
            <a:ext cx="762673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Unidad Lerma. (Nuevo ingreso y reinscritos)</a:t>
            </a:r>
          </a:p>
        </p:txBody>
      </p:sp>
      <p:pic>
        <p:nvPicPr>
          <p:cNvPr id="12" name="Imagen 11">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pic>
        <p:nvPicPr>
          <p:cNvPr id="10" name="Imagen 9"/>
          <p:cNvPicPr>
            <a:picLocks noChangeAspect="1"/>
          </p:cNvPicPr>
          <p:nvPr/>
        </p:nvPicPr>
        <p:blipFill>
          <a:blip r:embed="rId4"/>
          <a:stretch>
            <a:fillRect/>
          </a:stretch>
        </p:blipFill>
        <p:spPr>
          <a:xfrm>
            <a:off x="2913688" y="1929078"/>
            <a:ext cx="3873450" cy="2340534"/>
          </a:xfrm>
          <a:prstGeom prst="rect">
            <a:avLst/>
          </a:prstGeom>
        </p:spPr>
      </p:pic>
      <p:sp>
        <p:nvSpPr>
          <p:cNvPr id="9" name="Rectángulo redondeado 8"/>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Población Escolar</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6792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84663B-908F-4C70-A869-CCE9AE466AA9}"/>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Matrícula de Licenciatura</a:t>
            </a:r>
          </a:p>
        </p:txBody>
      </p:sp>
      <p:cxnSp>
        <p:nvCxnSpPr>
          <p:cNvPr id="4" name="Conector recto 3">
            <a:extLst>
              <a:ext uri="{FF2B5EF4-FFF2-40B4-BE49-F238E27FC236}">
                <a16:creationId xmlns:a16="http://schemas.microsoft.com/office/drawing/2014/main" id="{985DBB99-E8A2-454B-8F48-C60B81F74FBD}"/>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0EE52E6C-E8D8-46DF-9558-BC7FB0AA0CD3}"/>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Población Escolar</a:t>
            </a:r>
          </a:p>
        </p:txBody>
      </p:sp>
      <p:pic>
        <p:nvPicPr>
          <p:cNvPr id="7" name="Imagen 6">
            <a:extLst>
              <a:ext uri="{FF2B5EF4-FFF2-40B4-BE49-F238E27FC236}">
                <a16:creationId xmlns:a16="http://schemas.microsoft.com/office/drawing/2014/main" id="{735F4D3F-D990-47FF-B2F3-2F8C23AB3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9" name="Imagen 8"/>
          <p:cNvPicPr>
            <a:picLocks noChangeAspect="1"/>
          </p:cNvPicPr>
          <p:nvPr/>
        </p:nvPicPr>
        <p:blipFill>
          <a:blip r:embed="rId3"/>
          <a:stretch>
            <a:fillRect/>
          </a:stretch>
        </p:blipFill>
        <p:spPr>
          <a:xfrm>
            <a:off x="3187725" y="1995488"/>
            <a:ext cx="3873450" cy="4305867"/>
          </a:xfrm>
          <a:prstGeom prst="rect">
            <a:avLst/>
          </a:prstGeom>
        </p:spPr>
      </p:pic>
      <p:sp>
        <p:nvSpPr>
          <p:cNvPr id="11" name="Rectángulo 10">
            <a:extLst>
              <a:ext uri="{FF2B5EF4-FFF2-40B4-BE49-F238E27FC236}">
                <a16:creationId xmlns:a16="http://schemas.microsoft.com/office/drawing/2014/main" id="{3AA9E776-3F51-4E39-919B-D58C27368D5D}"/>
              </a:ext>
            </a:extLst>
          </p:cNvPr>
          <p:cNvSpPr/>
          <p:nvPr/>
        </p:nvSpPr>
        <p:spPr>
          <a:xfrm>
            <a:off x="961747" y="1034158"/>
            <a:ext cx="762673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Unidad Xochimilco. (Nuevo ingreso y reinscritos)</a:t>
            </a:r>
          </a:p>
        </p:txBody>
      </p:sp>
      <p:pic>
        <p:nvPicPr>
          <p:cNvPr id="12" name="Imagen 11">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Población Escolar</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6196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88F8D65-77C0-4CF3-B3B5-28CDBC363E57}"/>
              </a:ext>
            </a:extLst>
          </p:cNvPr>
          <p:cNvSpPr/>
          <p:nvPr/>
        </p:nvSpPr>
        <p:spPr>
          <a:xfrm>
            <a:off x="961747" y="786508"/>
            <a:ext cx="7626732" cy="369332"/>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Unidad Azcapotzalco. (Nuevo ingreso y reinscritos)</a:t>
            </a:r>
          </a:p>
        </p:txBody>
      </p:sp>
      <p:sp>
        <p:nvSpPr>
          <p:cNvPr id="5" name="CuadroTexto 4">
            <a:extLst>
              <a:ext uri="{FF2B5EF4-FFF2-40B4-BE49-F238E27FC236}">
                <a16:creationId xmlns:a16="http://schemas.microsoft.com/office/drawing/2014/main" id="{06500B20-A512-41EF-BD57-E5D6252E5CE0}"/>
              </a:ext>
            </a:extLst>
          </p:cNvPr>
          <p:cNvSpPr txBox="1"/>
          <p:nvPr/>
        </p:nvSpPr>
        <p:spPr>
          <a:xfrm>
            <a:off x="9315999" y="976077"/>
            <a:ext cx="2361652"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Matrícula de Posgrado</a:t>
            </a:r>
          </a:p>
        </p:txBody>
      </p:sp>
      <p:cxnSp>
        <p:nvCxnSpPr>
          <p:cNvPr id="6" name="Conector recto 5">
            <a:extLst>
              <a:ext uri="{FF2B5EF4-FFF2-40B4-BE49-F238E27FC236}">
                <a16:creationId xmlns:a16="http://schemas.microsoft.com/office/drawing/2014/main" id="{7D70A8B9-17E8-4CB8-895B-88BC615C6471}"/>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CA520C38-C729-42D2-90D1-DBD7FF11269D}"/>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Población Escolar</a:t>
            </a:r>
          </a:p>
        </p:txBody>
      </p:sp>
      <p:pic>
        <p:nvPicPr>
          <p:cNvPr id="9" name="Imagen 8">
            <a:extLst>
              <a:ext uri="{FF2B5EF4-FFF2-40B4-BE49-F238E27FC236}">
                <a16:creationId xmlns:a16="http://schemas.microsoft.com/office/drawing/2014/main" id="{3D852FDC-73C4-4022-AD78-8CC39CCF6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0" name="Imagen 9">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2" name="Rectángulo redondeado 11"/>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4" action="ppaction://hlinksldjump"/>
              </a:rPr>
              <a:t>Volver a Población Escolar</a:t>
            </a:r>
            <a:endParaRPr lang="es-MX" sz="800" dirty="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5"/>
          <a:stretch>
            <a:fillRect/>
          </a:stretch>
        </p:blipFill>
        <p:spPr>
          <a:xfrm>
            <a:off x="817146" y="1267012"/>
            <a:ext cx="8166376" cy="5199200"/>
          </a:xfrm>
          <a:prstGeom prst="rect">
            <a:avLst/>
          </a:prstGeom>
        </p:spPr>
      </p:pic>
    </p:spTree>
    <p:extLst>
      <p:ext uri="{BB962C8B-B14F-4D97-AF65-F5344CB8AC3E}">
        <p14:creationId xmlns:p14="http://schemas.microsoft.com/office/powerpoint/2010/main" val="20637804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88F8D65-77C0-4CF3-B3B5-28CDBC363E57}"/>
              </a:ext>
            </a:extLst>
          </p:cNvPr>
          <p:cNvSpPr/>
          <p:nvPr/>
        </p:nvSpPr>
        <p:spPr>
          <a:xfrm>
            <a:off x="961747" y="786508"/>
            <a:ext cx="7626732" cy="369332"/>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Unidad Cuajimalpa. (Nuevo ingreso y reinscritos)</a:t>
            </a:r>
          </a:p>
        </p:txBody>
      </p:sp>
      <p:sp>
        <p:nvSpPr>
          <p:cNvPr id="5" name="CuadroTexto 4">
            <a:extLst>
              <a:ext uri="{FF2B5EF4-FFF2-40B4-BE49-F238E27FC236}">
                <a16:creationId xmlns:a16="http://schemas.microsoft.com/office/drawing/2014/main" id="{06500B20-A512-41EF-BD57-E5D6252E5CE0}"/>
              </a:ext>
            </a:extLst>
          </p:cNvPr>
          <p:cNvSpPr txBox="1"/>
          <p:nvPr/>
        </p:nvSpPr>
        <p:spPr>
          <a:xfrm>
            <a:off x="9394166" y="976077"/>
            <a:ext cx="228348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Matrícula de Posgrado</a:t>
            </a:r>
          </a:p>
        </p:txBody>
      </p:sp>
      <p:cxnSp>
        <p:nvCxnSpPr>
          <p:cNvPr id="6" name="Conector recto 5">
            <a:extLst>
              <a:ext uri="{FF2B5EF4-FFF2-40B4-BE49-F238E27FC236}">
                <a16:creationId xmlns:a16="http://schemas.microsoft.com/office/drawing/2014/main" id="{7D70A8B9-17E8-4CB8-895B-88BC615C6471}"/>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CA520C38-C729-42D2-90D1-DBD7FF11269D}"/>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Población Escolar</a:t>
            </a:r>
          </a:p>
        </p:txBody>
      </p:sp>
      <p:pic>
        <p:nvPicPr>
          <p:cNvPr id="9" name="Imagen 8">
            <a:extLst>
              <a:ext uri="{FF2B5EF4-FFF2-40B4-BE49-F238E27FC236}">
                <a16:creationId xmlns:a16="http://schemas.microsoft.com/office/drawing/2014/main" id="{3D852FDC-73C4-4022-AD78-8CC39CCF6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0" name="Imagen 9">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1" name="Rectángulo redondeado 10"/>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4" action="ppaction://hlinksldjump"/>
              </a:rPr>
              <a:t>Volver a Población Escolar</a:t>
            </a:r>
            <a:endParaRPr lang="es-MX" sz="800" dirty="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5"/>
          <a:stretch>
            <a:fillRect/>
          </a:stretch>
        </p:blipFill>
        <p:spPr>
          <a:xfrm>
            <a:off x="1041262" y="1994107"/>
            <a:ext cx="8166376" cy="1956400"/>
          </a:xfrm>
          <a:prstGeom prst="rect">
            <a:avLst/>
          </a:prstGeom>
        </p:spPr>
      </p:pic>
    </p:spTree>
    <p:extLst>
      <p:ext uri="{BB962C8B-B14F-4D97-AF65-F5344CB8AC3E}">
        <p14:creationId xmlns:p14="http://schemas.microsoft.com/office/powerpoint/2010/main" val="8874068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88F8D65-77C0-4CF3-B3B5-28CDBC363E57}"/>
              </a:ext>
            </a:extLst>
          </p:cNvPr>
          <p:cNvSpPr/>
          <p:nvPr/>
        </p:nvSpPr>
        <p:spPr>
          <a:xfrm>
            <a:off x="961747" y="786508"/>
            <a:ext cx="7626732" cy="369332"/>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Unidad Iztapalapa. (Nuevo ingreso y reinscritos)</a:t>
            </a:r>
          </a:p>
        </p:txBody>
      </p:sp>
      <p:sp>
        <p:nvSpPr>
          <p:cNvPr id="5" name="CuadroTexto 4">
            <a:extLst>
              <a:ext uri="{FF2B5EF4-FFF2-40B4-BE49-F238E27FC236}">
                <a16:creationId xmlns:a16="http://schemas.microsoft.com/office/drawing/2014/main" id="{06500B20-A512-41EF-BD57-E5D6252E5CE0}"/>
              </a:ext>
            </a:extLst>
          </p:cNvPr>
          <p:cNvSpPr txBox="1"/>
          <p:nvPr/>
        </p:nvSpPr>
        <p:spPr>
          <a:xfrm>
            <a:off x="9402792" y="976077"/>
            <a:ext cx="2274858"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Matrícula de Posgrado</a:t>
            </a:r>
          </a:p>
        </p:txBody>
      </p:sp>
      <p:cxnSp>
        <p:nvCxnSpPr>
          <p:cNvPr id="6" name="Conector recto 5">
            <a:extLst>
              <a:ext uri="{FF2B5EF4-FFF2-40B4-BE49-F238E27FC236}">
                <a16:creationId xmlns:a16="http://schemas.microsoft.com/office/drawing/2014/main" id="{7D70A8B9-17E8-4CB8-895B-88BC615C6471}"/>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CA520C38-C729-42D2-90D1-DBD7FF11269D}"/>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Población Escolar</a:t>
            </a:r>
          </a:p>
        </p:txBody>
      </p:sp>
      <p:pic>
        <p:nvPicPr>
          <p:cNvPr id="9" name="Imagen 8">
            <a:extLst>
              <a:ext uri="{FF2B5EF4-FFF2-40B4-BE49-F238E27FC236}">
                <a16:creationId xmlns:a16="http://schemas.microsoft.com/office/drawing/2014/main" id="{3D852FDC-73C4-4022-AD78-8CC39CCF6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0" name="Imagen 9">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2" name="Rectángulo redondeado 11"/>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4" action="ppaction://hlinksldjump"/>
              </a:rPr>
              <a:t>Volver a Población Escolar</a:t>
            </a:r>
            <a:endParaRPr lang="es-MX" sz="800" dirty="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5"/>
          <a:stretch>
            <a:fillRect/>
          </a:stretch>
        </p:blipFill>
        <p:spPr>
          <a:xfrm>
            <a:off x="1041262" y="1347691"/>
            <a:ext cx="8166376" cy="5199200"/>
          </a:xfrm>
          <a:prstGeom prst="rect">
            <a:avLst/>
          </a:prstGeom>
        </p:spPr>
      </p:pic>
    </p:spTree>
    <p:extLst>
      <p:ext uri="{BB962C8B-B14F-4D97-AF65-F5344CB8AC3E}">
        <p14:creationId xmlns:p14="http://schemas.microsoft.com/office/powerpoint/2010/main" val="5104584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88F8D65-77C0-4CF3-B3B5-28CDBC363E57}"/>
              </a:ext>
            </a:extLst>
          </p:cNvPr>
          <p:cNvSpPr/>
          <p:nvPr/>
        </p:nvSpPr>
        <p:spPr>
          <a:xfrm>
            <a:off x="961747" y="786508"/>
            <a:ext cx="7626732" cy="369332"/>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Unidad Xochimilco. (Nuevo ingreso y reinscritos)</a:t>
            </a:r>
          </a:p>
        </p:txBody>
      </p:sp>
      <p:sp>
        <p:nvSpPr>
          <p:cNvPr id="5" name="CuadroTexto 4">
            <a:extLst>
              <a:ext uri="{FF2B5EF4-FFF2-40B4-BE49-F238E27FC236}">
                <a16:creationId xmlns:a16="http://schemas.microsoft.com/office/drawing/2014/main" id="{06500B20-A512-41EF-BD57-E5D6252E5CE0}"/>
              </a:ext>
            </a:extLst>
          </p:cNvPr>
          <p:cNvSpPr txBox="1"/>
          <p:nvPr/>
        </p:nvSpPr>
        <p:spPr>
          <a:xfrm>
            <a:off x="9402792" y="976077"/>
            <a:ext cx="2274858"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Matrícula de Posgrado</a:t>
            </a:r>
          </a:p>
        </p:txBody>
      </p:sp>
      <p:cxnSp>
        <p:nvCxnSpPr>
          <p:cNvPr id="6" name="Conector recto 5">
            <a:extLst>
              <a:ext uri="{FF2B5EF4-FFF2-40B4-BE49-F238E27FC236}">
                <a16:creationId xmlns:a16="http://schemas.microsoft.com/office/drawing/2014/main" id="{7D70A8B9-17E8-4CB8-895B-88BC615C6471}"/>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CA520C38-C729-42D2-90D1-DBD7FF11269D}"/>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Población Escolar</a:t>
            </a:r>
          </a:p>
        </p:txBody>
      </p:sp>
      <p:pic>
        <p:nvPicPr>
          <p:cNvPr id="9" name="Imagen 8">
            <a:extLst>
              <a:ext uri="{FF2B5EF4-FFF2-40B4-BE49-F238E27FC236}">
                <a16:creationId xmlns:a16="http://schemas.microsoft.com/office/drawing/2014/main" id="{3D852FDC-73C4-4022-AD78-8CC39CCF6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0" name="Imagen 9">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1" name="Rectángulo redondeado 10"/>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4" action="ppaction://hlinksldjump"/>
              </a:rPr>
              <a:t>Volver a Población Escolar</a:t>
            </a:r>
            <a:endParaRPr lang="es-MX" sz="800" dirty="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5"/>
          <a:stretch>
            <a:fillRect/>
          </a:stretch>
        </p:blipFill>
        <p:spPr>
          <a:xfrm>
            <a:off x="1427203" y="1195861"/>
            <a:ext cx="7161275" cy="5522856"/>
          </a:xfrm>
          <a:prstGeom prst="rect">
            <a:avLst/>
          </a:prstGeom>
        </p:spPr>
      </p:pic>
    </p:spTree>
    <p:extLst>
      <p:ext uri="{BB962C8B-B14F-4D97-AF65-F5344CB8AC3E}">
        <p14:creationId xmlns:p14="http://schemas.microsoft.com/office/powerpoint/2010/main" val="1659968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3 CuadroTexto"/>
          <p:cNvSpPr txBox="1">
            <a:spLocks noChangeArrowheads="1"/>
          </p:cNvSpPr>
          <p:nvPr/>
        </p:nvSpPr>
        <p:spPr bwMode="auto">
          <a:xfrm>
            <a:off x="967447" y="2274658"/>
            <a:ext cx="8372304" cy="3108543"/>
          </a:xfrm>
          <a:prstGeom prst="rect">
            <a:avLst/>
          </a:prstGeom>
          <a:noFill/>
          <a:ln w="9525">
            <a:noFill/>
            <a:miter lim="800000"/>
            <a:headEnd/>
            <a:tailEnd/>
          </a:ln>
        </p:spPr>
        <p:txBody>
          <a:bodyPr wrap="square">
            <a:spAutoFit/>
          </a:bodyPr>
          <a:lstStyle/>
          <a:p>
            <a:pPr algn="just">
              <a:defRPr/>
            </a:pPr>
            <a:r>
              <a:rPr lang="es-MX" sz="1400" dirty="0">
                <a:latin typeface="Arial" panose="020B0604020202020204" pitchFamily="34" charset="0"/>
                <a:cs typeface="Arial" panose="020B0604020202020204" pitchFamily="34" charset="0"/>
              </a:rPr>
              <a:t>La Universidad Autónoma Metropolitana es una universidad pública mexicana, fundada en 1974 y tiene por objeto:</a:t>
            </a:r>
          </a:p>
          <a:p>
            <a:pPr algn="just">
              <a:lnSpc>
                <a:spcPct val="150000"/>
              </a:lnSpc>
              <a:defRPr/>
            </a:pPr>
            <a:endParaRPr lang="es-MX" sz="1400" dirty="0">
              <a:latin typeface="Arial" panose="020B0604020202020204" pitchFamily="34" charset="0"/>
              <a:cs typeface="Arial" panose="020B0604020202020204" pitchFamily="34" charset="0"/>
            </a:endParaRPr>
          </a:p>
          <a:p>
            <a:pPr marL="400050" indent="-400050" algn="just" fontAlgn="auto">
              <a:lnSpc>
                <a:spcPct val="150000"/>
              </a:lnSpc>
              <a:spcBef>
                <a:spcPts val="0"/>
              </a:spcBef>
              <a:spcAft>
                <a:spcPts val="0"/>
              </a:spcAft>
              <a:buAutoNum type="romanUcPeriod"/>
              <a:defRPr/>
            </a:pPr>
            <a:r>
              <a:rPr lang="es-MX" sz="1400" dirty="0">
                <a:latin typeface="Arial" panose="020B0604020202020204" pitchFamily="34" charset="0"/>
                <a:cs typeface="Arial" panose="020B0604020202020204" pitchFamily="34" charset="0"/>
              </a:rPr>
              <a:t>Impartir educación superior de licenciatura, maestría y doctorado, y cursos de actualización y especialización, en sus modalidades escolar y extraescolar, procurando que la formación de profesionales corresponda a las necesidades de la sociedad;</a:t>
            </a:r>
          </a:p>
          <a:p>
            <a:pPr marL="400050" indent="-400050" algn="just" fontAlgn="auto">
              <a:lnSpc>
                <a:spcPct val="150000"/>
              </a:lnSpc>
              <a:spcBef>
                <a:spcPts val="0"/>
              </a:spcBef>
              <a:spcAft>
                <a:spcPts val="0"/>
              </a:spcAft>
              <a:buAutoNum type="romanUcPeriod"/>
              <a:defRPr/>
            </a:pPr>
            <a:r>
              <a:rPr lang="es-MX" sz="1400" dirty="0">
                <a:latin typeface="Arial" panose="020B0604020202020204" pitchFamily="34" charset="0"/>
                <a:cs typeface="Arial" panose="020B0604020202020204" pitchFamily="34" charset="0"/>
              </a:rPr>
              <a:t>Organizar y desarrollar actividades de investigación humanística y científica, en atención, primordialmente, a los problemas nacionales y en relación con las condiciones del desenvolvimiento histórico; y</a:t>
            </a:r>
          </a:p>
          <a:p>
            <a:pPr marL="400050" indent="-400050" algn="just" fontAlgn="auto">
              <a:lnSpc>
                <a:spcPct val="150000"/>
              </a:lnSpc>
              <a:spcBef>
                <a:spcPts val="0"/>
              </a:spcBef>
              <a:spcAft>
                <a:spcPts val="0"/>
              </a:spcAft>
              <a:buAutoNum type="romanUcPeriod"/>
              <a:defRPr/>
            </a:pPr>
            <a:r>
              <a:rPr lang="es-MX" sz="1400" dirty="0">
                <a:latin typeface="Arial" panose="020B0604020202020204" pitchFamily="34" charset="0"/>
                <a:cs typeface="Arial" panose="020B0604020202020204" pitchFamily="34" charset="0"/>
              </a:rPr>
              <a:t>Preservar y difundir la cultura.</a:t>
            </a:r>
          </a:p>
        </p:txBody>
      </p:sp>
      <p:cxnSp>
        <p:nvCxnSpPr>
          <p:cNvPr id="15" name="Conector recto 14"/>
          <p:cNvCxnSpPr/>
          <p:nvPr/>
        </p:nvCxnSpPr>
        <p:spPr>
          <a:xfrm>
            <a:off x="967447" y="2964617"/>
            <a:ext cx="837230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699029CE-968A-4385-8224-568D526A2424}"/>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La UAM</a:t>
            </a:r>
          </a:p>
        </p:txBody>
      </p:sp>
      <p:sp>
        <p:nvSpPr>
          <p:cNvPr id="19" name="Título 1">
            <a:extLst>
              <a:ext uri="{FF2B5EF4-FFF2-40B4-BE49-F238E27FC236}">
                <a16:creationId xmlns:a16="http://schemas.microsoft.com/office/drawing/2014/main" id="{C8A554B9-B36A-4EEE-B41F-578DE0DCB6B5}"/>
              </a:ext>
            </a:extLst>
          </p:cNvPr>
          <p:cNvSpPr txBox="1">
            <a:spLocks/>
          </p:cNvSpPr>
          <p:nvPr/>
        </p:nvSpPr>
        <p:spPr>
          <a:xfrm>
            <a:off x="866671" y="1581149"/>
            <a:ext cx="163120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20000"/>
              </a:lnSpc>
              <a:spcBef>
                <a:spcPct val="0"/>
              </a:spcBef>
              <a:spcAft>
                <a:spcPts val="0"/>
              </a:spcAft>
              <a:buClrTx/>
              <a:buSzTx/>
              <a:buFontTx/>
              <a:buNone/>
              <a:tabLst/>
              <a:defRPr/>
            </a:pPr>
            <a:r>
              <a:rPr lang="es-MX" sz="2800" cap="none" dirty="0">
                <a:solidFill>
                  <a:srgbClr val="C36E3B"/>
                </a:solidFill>
                <a:latin typeface="Arial" panose="020B0604020202020204" pitchFamily="34" charset="0"/>
                <a:cs typeface="Arial" panose="020B0604020202020204" pitchFamily="34" charset="0"/>
              </a:rPr>
              <a:t>La UAM</a:t>
            </a:r>
            <a:endParaRPr kumimoji="0" lang="x-none" sz="2800" b="0" i="0" u="none" strike="noStrike" kern="1200" cap="none" spc="0" normalizeH="0" baseline="0" noProof="0" dirty="0">
              <a:ln w="3175" cmpd="sng">
                <a:noFill/>
              </a:ln>
              <a:solidFill>
                <a:srgbClr val="C36E3B"/>
              </a:solidFill>
              <a:effectLst/>
              <a:uLnTx/>
              <a:uFillTx/>
              <a:latin typeface="Arial" panose="020B0604020202020204" pitchFamily="34" charset="0"/>
              <a:cs typeface="Arial" panose="020B0604020202020204" pitchFamily="34" charset="0"/>
            </a:endParaRPr>
          </a:p>
        </p:txBody>
      </p:sp>
      <p:cxnSp>
        <p:nvCxnSpPr>
          <p:cNvPr id="20" name="Conector recto 19">
            <a:extLst>
              <a:ext uri="{FF2B5EF4-FFF2-40B4-BE49-F238E27FC236}">
                <a16:creationId xmlns:a16="http://schemas.microsoft.com/office/drawing/2014/main" id="{DA2164C1-48CF-4793-B92C-D5ECD1BD8123}"/>
              </a:ext>
            </a:extLst>
          </p:cNvPr>
          <p:cNvCxnSpPr/>
          <p:nvPr/>
        </p:nvCxnSpPr>
        <p:spPr>
          <a:xfrm>
            <a:off x="866671" y="5526842"/>
            <a:ext cx="837230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B0BFD550-06A9-4B33-AD3F-0E63F146C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9" y="270416"/>
            <a:ext cx="2450734" cy="554321"/>
          </a:xfrm>
          <a:prstGeom prst="rect">
            <a:avLst/>
          </a:prstGeom>
        </p:spPr>
      </p:pic>
      <p:pic>
        <p:nvPicPr>
          <p:cNvPr id="10" name="Imagen 9">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4" name="Rectángulo redondeado 3"/>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spTree>
    <p:extLst>
      <p:ext uri="{BB962C8B-B14F-4D97-AF65-F5344CB8AC3E}">
        <p14:creationId xmlns:p14="http://schemas.microsoft.com/office/powerpoint/2010/main" val="4522616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9D8AC45-D3B4-4E25-BABA-D026B86A0930}"/>
              </a:ext>
            </a:extLst>
          </p:cNvPr>
          <p:cNvSpPr/>
          <p:nvPr/>
        </p:nvSpPr>
        <p:spPr>
          <a:xfrm>
            <a:off x="961747" y="1034158"/>
            <a:ext cx="762673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Becas pagadas por tipo de modalidad</a:t>
            </a:r>
          </a:p>
        </p:txBody>
      </p:sp>
      <p:sp>
        <p:nvSpPr>
          <p:cNvPr id="5" name="CuadroTexto 4">
            <a:extLst>
              <a:ext uri="{FF2B5EF4-FFF2-40B4-BE49-F238E27FC236}">
                <a16:creationId xmlns:a16="http://schemas.microsoft.com/office/drawing/2014/main" id="{DC8A3BBA-1DB1-4A5D-A216-66FE386F61B3}"/>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Modalidad</a:t>
            </a:r>
          </a:p>
        </p:txBody>
      </p:sp>
      <p:cxnSp>
        <p:nvCxnSpPr>
          <p:cNvPr id="6" name="Conector recto 5">
            <a:extLst>
              <a:ext uri="{FF2B5EF4-FFF2-40B4-BE49-F238E27FC236}">
                <a16:creationId xmlns:a16="http://schemas.microsoft.com/office/drawing/2014/main" id="{26589739-ACDA-44A6-B0E1-B8CD8ED4A70B}"/>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17CDCAE4-7082-4658-AADA-233311F372DA}"/>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Becas</a:t>
            </a:r>
          </a:p>
        </p:txBody>
      </p:sp>
      <p:pic>
        <p:nvPicPr>
          <p:cNvPr id="9" name="Imagen 8">
            <a:extLst>
              <a:ext uri="{FF2B5EF4-FFF2-40B4-BE49-F238E27FC236}">
                <a16:creationId xmlns:a16="http://schemas.microsoft.com/office/drawing/2014/main" id="{8B399D0B-B2F7-4E42-BE08-10CE89E25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0" name="Imagen 9"/>
          <p:cNvPicPr>
            <a:picLocks noChangeAspect="1"/>
          </p:cNvPicPr>
          <p:nvPr/>
        </p:nvPicPr>
        <p:blipFill>
          <a:blip r:embed="rId3"/>
          <a:stretch>
            <a:fillRect/>
          </a:stretch>
        </p:blipFill>
        <p:spPr>
          <a:xfrm>
            <a:off x="1599075" y="1528707"/>
            <a:ext cx="6927261" cy="5279366"/>
          </a:xfrm>
          <a:prstGeom prst="rect">
            <a:avLst/>
          </a:prstGeom>
        </p:spPr>
      </p:pic>
      <p:pic>
        <p:nvPicPr>
          <p:cNvPr id="13" name="Imagen 12">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1" name="Rectángulo redondeado 10"/>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Becas</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4510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p:cNvSpPr txBox="1"/>
          <p:nvPr/>
        </p:nvSpPr>
        <p:spPr>
          <a:xfrm>
            <a:off x="702077" y="856970"/>
            <a:ext cx="3390544" cy="338554"/>
          </a:xfrm>
          <a:prstGeom prst="rect">
            <a:avLst/>
          </a:prstGeom>
          <a:noFill/>
        </p:spPr>
        <p:txBody>
          <a:bodyPr wrap="none" rtlCol="0">
            <a:spAutoFit/>
          </a:bodyPr>
          <a:lstStyle/>
          <a:p>
            <a:r>
              <a:rPr lang="x-none" sz="1600" dirty="0">
                <a:latin typeface="Arial" panose="020B0604020202020204" pitchFamily="34" charset="0"/>
                <a:cs typeface="Arial" panose="020B0604020202020204" pitchFamily="34" charset="0"/>
              </a:rPr>
              <a:t>Licenciatura</a:t>
            </a:r>
            <a:r>
              <a:rPr lang="es-MX" sz="1600" dirty="0">
                <a:latin typeface="Arial" panose="020B0604020202020204" pitchFamily="34" charset="0"/>
                <a:cs typeface="Arial" panose="020B0604020202020204" pitchFamily="34" charset="0"/>
              </a:rPr>
              <a:t>. Trimestre Otoño 2017</a:t>
            </a:r>
            <a:endParaRPr lang="x-none" sz="16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5E0B0E85-4BCA-44BF-83C1-37A8758C130A}"/>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En el trimestre Otoño 2017</a:t>
            </a:r>
          </a:p>
        </p:txBody>
      </p:sp>
      <p:cxnSp>
        <p:nvCxnSpPr>
          <p:cNvPr id="6" name="Conector recto 5">
            <a:extLst>
              <a:ext uri="{FF2B5EF4-FFF2-40B4-BE49-F238E27FC236}">
                <a16:creationId xmlns:a16="http://schemas.microsoft.com/office/drawing/2014/main" id="{CF61B98C-C583-4B6D-9C6D-61F46AE54335}"/>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FD843AE7-3D98-4070-B5E2-C0BEA401A287}"/>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Egresados de Licenciatura</a:t>
            </a:r>
          </a:p>
        </p:txBody>
      </p:sp>
      <p:pic>
        <p:nvPicPr>
          <p:cNvPr id="9" name="Imagen 8">
            <a:extLst>
              <a:ext uri="{FF2B5EF4-FFF2-40B4-BE49-F238E27FC236}">
                <a16:creationId xmlns:a16="http://schemas.microsoft.com/office/drawing/2014/main" id="{A3AAA7E2-FD6C-404F-8F32-CF5BFBD36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0" name="Imagen 9">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pic>
        <p:nvPicPr>
          <p:cNvPr id="11" name="Imagen 10"/>
          <p:cNvPicPr>
            <a:picLocks noChangeAspect="1"/>
          </p:cNvPicPr>
          <p:nvPr/>
        </p:nvPicPr>
        <p:blipFill>
          <a:blip r:embed="rId4"/>
          <a:stretch>
            <a:fillRect/>
          </a:stretch>
        </p:blipFill>
        <p:spPr>
          <a:xfrm>
            <a:off x="3390962" y="1371561"/>
            <a:ext cx="3445050" cy="5199200"/>
          </a:xfrm>
          <a:prstGeom prst="rect">
            <a:avLst/>
          </a:prstGeom>
        </p:spPr>
      </p:pic>
      <p:sp>
        <p:nvSpPr>
          <p:cNvPr id="12" name="Rectángulo redondeado 11"/>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Egresados O-2017</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292308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p:cNvSpPr txBox="1"/>
          <p:nvPr/>
        </p:nvSpPr>
        <p:spPr>
          <a:xfrm>
            <a:off x="702077" y="856970"/>
            <a:ext cx="3162917" cy="338554"/>
          </a:xfrm>
          <a:prstGeom prst="rect">
            <a:avLst/>
          </a:prstGeom>
          <a:noFill/>
        </p:spPr>
        <p:txBody>
          <a:bodyPr wrap="none" rtlCol="0">
            <a:spAutoFit/>
          </a:bodyPr>
          <a:lstStyle/>
          <a:p>
            <a:r>
              <a:rPr lang="es-MX" sz="1600" dirty="0">
                <a:latin typeface="Arial" panose="020B0604020202020204" pitchFamily="34" charset="0"/>
                <a:cs typeface="Arial" panose="020B0604020202020204" pitchFamily="34" charset="0"/>
              </a:rPr>
              <a:t>Posgrado. Trimestre Otoño 2017</a:t>
            </a:r>
            <a:endParaRPr lang="x-none" sz="16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5E0B0E85-4BCA-44BF-83C1-37A8758C130A}"/>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En el trimestre Otoño 2017</a:t>
            </a:r>
          </a:p>
        </p:txBody>
      </p:sp>
      <p:cxnSp>
        <p:nvCxnSpPr>
          <p:cNvPr id="6" name="Conector recto 5">
            <a:extLst>
              <a:ext uri="{FF2B5EF4-FFF2-40B4-BE49-F238E27FC236}">
                <a16:creationId xmlns:a16="http://schemas.microsoft.com/office/drawing/2014/main" id="{CF61B98C-C583-4B6D-9C6D-61F46AE54335}"/>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FD843AE7-3D98-4070-B5E2-C0BEA401A287}"/>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Egresados de Posgrado</a:t>
            </a:r>
          </a:p>
        </p:txBody>
      </p:sp>
      <p:pic>
        <p:nvPicPr>
          <p:cNvPr id="9" name="Imagen 8">
            <a:extLst>
              <a:ext uri="{FF2B5EF4-FFF2-40B4-BE49-F238E27FC236}">
                <a16:creationId xmlns:a16="http://schemas.microsoft.com/office/drawing/2014/main" id="{A3AAA7E2-FD6C-404F-8F32-CF5BFBD36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0" name="Imagen 9">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pic>
        <p:nvPicPr>
          <p:cNvPr id="12" name="Imagen 11"/>
          <p:cNvPicPr>
            <a:picLocks noChangeAspect="1"/>
          </p:cNvPicPr>
          <p:nvPr/>
        </p:nvPicPr>
        <p:blipFill>
          <a:blip r:embed="rId4"/>
          <a:stretch>
            <a:fillRect/>
          </a:stretch>
        </p:blipFill>
        <p:spPr>
          <a:xfrm>
            <a:off x="3640121" y="1576388"/>
            <a:ext cx="3096975" cy="4484534"/>
          </a:xfrm>
          <a:prstGeom prst="rect">
            <a:avLst/>
          </a:prstGeom>
        </p:spPr>
      </p:pic>
      <p:sp>
        <p:nvSpPr>
          <p:cNvPr id="11" name="Rectángulo redondeado 10"/>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Egresados O-2017</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171901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p:cNvSpPr txBox="1"/>
          <p:nvPr/>
        </p:nvSpPr>
        <p:spPr>
          <a:xfrm>
            <a:off x="702077" y="847445"/>
            <a:ext cx="4621650" cy="338554"/>
          </a:xfrm>
          <a:prstGeom prst="rect">
            <a:avLst/>
          </a:prstGeom>
          <a:noFill/>
        </p:spPr>
        <p:txBody>
          <a:bodyPr wrap="none" rtlCol="0">
            <a:spAutoFit/>
          </a:bodyPr>
          <a:lstStyle/>
          <a:p>
            <a:r>
              <a:rPr lang="x-none" sz="1600" dirty="0">
                <a:latin typeface="Arial" panose="020B0604020202020204" pitchFamily="34" charset="0"/>
                <a:cs typeface="Arial" panose="020B0604020202020204" pitchFamily="34" charset="0"/>
              </a:rPr>
              <a:t>Licenciatura</a:t>
            </a:r>
            <a:r>
              <a:rPr lang="es-MX" sz="1600" dirty="0">
                <a:latin typeface="Arial" panose="020B0604020202020204" pitchFamily="34" charset="0"/>
                <a:cs typeface="Arial" panose="020B0604020202020204" pitchFamily="34" charset="0"/>
              </a:rPr>
              <a:t>. Acumulado al trimestre Otoño 2017</a:t>
            </a:r>
            <a:endParaRPr lang="x-none" sz="16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5E0B0E85-4BCA-44BF-83C1-37A8758C130A}"/>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Acumulado</a:t>
            </a:r>
          </a:p>
        </p:txBody>
      </p:sp>
      <p:cxnSp>
        <p:nvCxnSpPr>
          <p:cNvPr id="6" name="Conector recto 5">
            <a:extLst>
              <a:ext uri="{FF2B5EF4-FFF2-40B4-BE49-F238E27FC236}">
                <a16:creationId xmlns:a16="http://schemas.microsoft.com/office/drawing/2014/main" id="{CF61B98C-C583-4B6D-9C6D-61F46AE54335}"/>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FD843AE7-3D98-4070-B5E2-C0BEA401A287}"/>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Egresados de Licenciatura</a:t>
            </a:r>
          </a:p>
        </p:txBody>
      </p:sp>
      <p:pic>
        <p:nvPicPr>
          <p:cNvPr id="9" name="Imagen 8">
            <a:extLst>
              <a:ext uri="{FF2B5EF4-FFF2-40B4-BE49-F238E27FC236}">
                <a16:creationId xmlns:a16="http://schemas.microsoft.com/office/drawing/2014/main" id="{A3AAA7E2-FD6C-404F-8F32-CF5BFBD36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0" name="Imagen 9">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pic>
        <p:nvPicPr>
          <p:cNvPr id="12" name="Imagen 11"/>
          <p:cNvPicPr>
            <a:picLocks noChangeAspect="1"/>
          </p:cNvPicPr>
          <p:nvPr/>
        </p:nvPicPr>
        <p:blipFill>
          <a:blip r:embed="rId4"/>
          <a:stretch>
            <a:fillRect/>
          </a:stretch>
        </p:blipFill>
        <p:spPr>
          <a:xfrm>
            <a:off x="3395663" y="1376363"/>
            <a:ext cx="3445050" cy="5199200"/>
          </a:xfrm>
          <a:prstGeom prst="rect">
            <a:avLst/>
          </a:prstGeom>
        </p:spPr>
      </p:pic>
      <p:sp>
        <p:nvSpPr>
          <p:cNvPr id="11" name="Rectángulo redondeado 10"/>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Egresados acumulado</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80966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p:cNvSpPr txBox="1"/>
          <p:nvPr/>
        </p:nvSpPr>
        <p:spPr>
          <a:xfrm>
            <a:off x="702077" y="847445"/>
            <a:ext cx="4394023" cy="338554"/>
          </a:xfrm>
          <a:prstGeom prst="rect">
            <a:avLst/>
          </a:prstGeom>
          <a:noFill/>
        </p:spPr>
        <p:txBody>
          <a:bodyPr wrap="none" rtlCol="0">
            <a:spAutoFit/>
          </a:bodyPr>
          <a:lstStyle/>
          <a:p>
            <a:r>
              <a:rPr lang="es-MX" sz="1600" dirty="0">
                <a:latin typeface="Arial" panose="020B0604020202020204" pitchFamily="34" charset="0"/>
                <a:cs typeface="Arial" panose="020B0604020202020204" pitchFamily="34" charset="0"/>
              </a:rPr>
              <a:t>Posgrado. Acumulado al trimestre Otoño 2017</a:t>
            </a:r>
            <a:endParaRPr lang="x-none" sz="16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5E0B0E85-4BCA-44BF-83C1-37A8758C130A}"/>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Acumulado</a:t>
            </a:r>
          </a:p>
        </p:txBody>
      </p:sp>
      <p:cxnSp>
        <p:nvCxnSpPr>
          <p:cNvPr id="6" name="Conector recto 5">
            <a:extLst>
              <a:ext uri="{FF2B5EF4-FFF2-40B4-BE49-F238E27FC236}">
                <a16:creationId xmlns:a16="http://schemas.microsoft.com/office/drawing/2014/main" id="{CF61B98C-C583-4B6D-9C6D-61F46AE54335}"/>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FD843AE7-3D98-4070-B5E2-C0BEA401A287}"/>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Egresados de Posgrado</a:t>
            </a:r>
          </a:p>
        </p:txBody>
      </p:sp>
      <p:pic>
        <p:nvPicPr>
          <p:cNvPr id="9" name="Imagen 8">
            <a:extLst>
              <a:ext uri="{FF2B5EF4-FFF2-40B4-BE49-F238E27FC236}">
                <a16:creationId xmlns:a16="http://schemas.microsoft.com/office/drawing/2014/main" id="{A3AAA7E2-FD6C-404F-8F32-CF5BFBD36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0" name="Imagen 9">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pic>
        <p:nvPicPr>
          <p:cNvPr id="11" name="Imagen 10"/>
          <p:cNvPicPr>
            <a:picLocks noChangeAspect="1"/>
          </p:cNvPicPr>
          <p:nvPr/>
        </p:nvPicPr>
        <p:blipFill>
          <a:blip r:embed="rId4"/>
          <a:stretch>
            <a:fillRect/>
          </a:stretch>
        </p:blipFill>
        <p:spPr>
          <a:xfrm>
            <a:off x="3648075" y="1592263"/>
            <a:ext cx="3096975" cy="4484534"/>
          </a:xfrm>
          <a:prstGeom prst="rect">
            <a:avLst/>
          </a:prstGeom>
        </p:spPr>
      </p:pic>
      <p:sp>
        <p:nvSpPr>
          <p:cNvPr id="12" name="Rectángulo redondeado 11"/>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Egresados acumulado</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249473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08954" y="1461012"/>
            <a:ext cx="8973867" cy="4719893"/>
          </a:xfrm>
          <a:prstGeom prst="rect">
            <a:avLst/>
          </a:prstGeom>
        </p:spPr>
      </p:pic>
      <p:sp>
        <p:nvSpPr>
          <p:cNvPr id="6" name="Rectángulo 5"/>
          <p:cNvSpPr/>
          <p:nvPr/>
        </p:nvSpPr>
        <p:spPr>
          <a:xfrm>
            <a:off x="963912" y="891786"/>
            <a:ext cx="7980872" cy="369332"/>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Académico Definitivo</a:t>
            </a:r>
            <a:r>
              <a:rPr lang="es-MX" baseline="0" dirty="0">
                <a:solidFill>
                  <a:prstClr val="black"/>
                </a:solidFill>
                <a:latin typeface="Arial" panose="020B0604020202020204" pitchFamily="34" charset="0"/>
                <a:cs typeface="Arial" panose="020B0604020202020204" pitchFamily="34" charset="0"/>
              </a:rPr>
              <a:t> </a:t>
            </a:r>
            <a:r>
              <a:rPr kumimoji="0" lang="es-MX"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por </a:t>
            </a:r>
            <a:r>
              <a:rPr kumimoji="0" lang="x-none"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categoría y tiempo de dedicación</a:t>
            </a:r>
            <a:endParaRPr kumimoji="0" lang="es-ES_tradnl"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7773E96C-2F6C-416E-BD08-107696C1831A}"/>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Académico</a:t>
            </a:r>
          </a:p>
        </p:txBody>
      </p:sp>
      <p:cxnSp>
        <p:nvCxnSpPr>
          <p:cNvPr id="9" name="Conector recto 8">
            <a:extLst>
              <a:ext uri="{FF2B5EF4-FFF2-40B4-BE49-F238E27FC236}">
                <a16:creationId xmlns:a16="http://schemas.microsoft.com/office/drawing/2014/main" id="{AF47E98A-BE9E-4F46-9C7E-A589B63EFBB7}"/>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2EE0E38F-2F51-48D0-A4BD-1EAA7A04805B}"/>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Personal UAM</a:t>
            </a:r>
          </a:p>
        </p:txBody>
      </p:sp>
      <p:pic>
        <p:nvPicPr>
          <p:cNvPr id="13" name="Imagen 12">
            <a:extLst>
              <a:ext uri="{FF2B5EF4-FFF2-40B4-BE49-F238E27FC236}">
                <a16:creationId xmlns:a16="http://schemas.microsoft.com/office/drawing/2014/main" id="{0D70604A-7529-416D-9F0E-63B5BBFBF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4" name="Imagen 13">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Personal Académico</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429044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235637" y="1681163"/>
            <a:ext cx="6051150" cy="4538134"/>
          </a:xfrm>
          <a:prstGeom prst="rect">
            <a:avLst/>
          </a:prstGeom>
        </p:spPr>
      </p:pic>
      <p:sp>
        <p:nvSpPr>
          <p:cNvPr id="7" name="Rectángulo 6">
            <a:extLst>
              <a:ext uri="{FF2B5EF4-FFF2-40B4-BE49-F238E27FC236}">
                <a16:creationId xmlns:a16="http://schemas.microsoft.com/office/drawing/2014/main" id="{6918E351-AC25-4BE4-BE53-193CB765301E}"/>
              </a:ext>
            </a:extLst>
          </p:cNvPr>
          <p:cNvSpPr/>
          <p:nvPr/>
        </p:nvSpPr>
        <p:spPr>
          <a:xfrm>
            <a:off x="963912" y="1053711"/>
            <a:ext cx="798087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Por Grado Académico</a:t>
            </a:r>
            <a:endPar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05AA752A-D85A-4847-BE82-B62A6A124625}"/>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Grado Académico</a:t>
            </a:r>
          </a:p>
        </p:txBody>
      </p:sp>
      <p:cxnSp>
        <p:nvCxnSpPr>
          <p:cNvPr id="11" name="Conector recto 10">
            <a:extLst>
              <a:ext uri="{FF2B5EF4-FFF2-40B4-BE49-F238E27FC236}">
                <a16:creationId xmlns:a16="http://schemas.microsoft.com/office/drawing/2014/main" id="{AF589B50-21DB-4703-B6E4-C8B7EEF824C5}"/>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BBE7D561-AD8A-46FD-B16C-D38962BD4151}"/>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Planta Académica</a:t>
            </a:r>
          </a:p>
        </p:txBody>
      </p:sp>
      <p:pic>
        <p:nvPicPr>
          <p:cNvPr id="14" name="Imagen 13">
            <a:extLst>
              <a:ext uri="{FF2B5EF4-FFF2-40B4-BE49-F238E27FC236}">
                <a16:creationId xmlns:a16="http://schemas.microsoft.com/office/drawing/2014/main" id="{8CBEA785-4F4C-43DA-9C19-7FA7CB640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5" name="Imagen 14">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Planta Académica</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102202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918E351-AC25-4BE4-BE53-193CB765301E}"/>
              </a:ext>
            </a:extLst>
          </p:cNvPr>
          <p:cNvSpPr/>
          <p:nvPr/>
        </p:nvSpPr>
        <p:spPr>
          <a:xfrm>
            <a:off x="963912" y="1053711"/>
            <a:ext cx="798087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Por Grado Académico</a:t>
            </a:r>
            <a:endPar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05AA752A-D85A-4847-BE82-B62A6A124625}"/>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Grado Académico</a:t>
            </a:r>
          </a:p>
        </p:txBody>
      </p:sp>
      <p:cxnSp>
        <p:nvCxnSpPr>
          <p:cNvPr id="11" name="Conector recto 10">
            <a:extLst>
              <a:ext uri="{FF2B5EF4-FFF2-40B4-BE49-F238E27FC236}">
                <a16:creationId xmlns:a16="http://schemas.microsoft.com/office/drawing/2014/main" id="{AF589B50-21DB-4703-B6E4-C8B7EEF824C5}"/>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8CBEA785-4F4C-43DA-9C19-7FA7CB640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5" name="Imagen 14">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pic>
        <p:nvPicPr>
          <p:cNvPr id="13" name="Imagen 12"/>
          <p:cNvPicPr>
            <a:picLocks noChangeAspect="1"/>
          </p:cNvPicPr>
          <p:nvPr/>
        </p:nvPicPr>
        <p:blipFill>
          <a:blip r:embed="rId4"/>
          <a:stretch>
            <a:fillRect/>
          </a:stretch>
        </p:blipFill>
        <p:spPr>
          <a:xfrm>
            <a:off x="2894030" y="1577517"/>
            <a:ext cx="4275493" cy="2796295"/>
          </a:xfrm>
          <a:prstGeom prst="rect">
            <a:avLst/>
          </a:prstGeom>
        </p:spPr>
      </p:pic>
      <p:sp>
        <p:nvSpPr>
          <p:cNvPr id="16" name="CuadroTexto 15">
            <a:extLst>
              <a:ext uri="{FF2B5EF4-FFF2-40B4-BE49-F238E27FC236}">
                <a16:creationId xmlns:a16="http://schemas.microsoft.com/office/drawing/2014/main" id="{BBE7D561-AD8A-46FD-B16C-D38962BD4151}"/>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Planta Académica</a:t>
            </a:r>
          </a:p>
        </p:txBody>
      </p:sp>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Planta Académica</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448887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7857056-6E7B-44B3-9811-B134BB57D85B}"/>
              </a:ext>
            </a:extLst>
          </p:cNvPr>
          <p:cNvSpPr/>
          <p:nvPr/>
        </p:nvSpPr>
        <p:spPr>
          <a:xfrm>
            <a:off x="963912" y="1053711"/>
            <a:ext cx="7980872" cy="707886"/>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Personal Académico de tiempo completo con reconocimiento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 </a:t>
            </a:r>
            <a:r>
              <a:rPr lang="es-MX" sz="2000" dirty="0">
                <a:solidFill>
                  <a:prstClr val="black"/>
                </a:solidFill>
                <a:latin typeface="Arial" panose="020B0604020202020204" pitchFamily="34" charset="0"/>
                <a:cs typeface="Arial" panose="020B0604020202020204" pitchFamily="34" charset="0"/>
              </a:rPr>
              <a:t>perfil PRODEP</a:t>
            </a:r>
            <a:endPar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B092F68C-D1A2-455C-AD93-EF7D73074E96}"/>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Perfil PRODEP</a:t>
            </a:r>
          </a:p>
        </p:txBody>
      </p:sp>
      <p:cxnSp>
        <p:nvCxnSpPr>
          <p:cNvPr id="6" name="Conector recto 5">
            <a:extLst>
              <a:ext uri="{FF2B5EF4-FFF2-40B4-BE49-F238E27FC236}">
                <a16:creationId xmlns:a16="http://schemas.microsoft.com/office/drawing/2014/main" id="{8D4C10E4-5D85-4033-80AC-62B282041242}"/>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8ECDD833-BC15-4929-B37D-7AFA023C0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0" name="Imagen 9"/>
          <p:cNvPicPr>
            <a:picLocks noChangeAspect="1"/>
          </p:cNvPicPr>
          <p:nvPr/>
        </p:nvPicPr>
        <p:blipFill>
          <a:blip r:embed="rId3"/>
          <a:stretch>
            <a:fillRect/>
          </a:stretch>
        </p:blipFill>
        <p:spPr>
          <a:xfrm>
            <a:off x="2377950" y="2139035"/>
            <a:ext cx="5569200" cy="1831333"/>
          </a:xfrm>
          <a:prstGeom prst="rect">
            <a:avLst/>
          </a:prstGeom>
        </p:spPr>
      </p:pic>
      <p:pic>
        <p:nvPicPr>
          <p:cNvPr id="13" name="Imagen 12">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4" name="CuadroTexto 13">
            <a:extLst>
              <a:ext uri="{FF2B5EF4-FFF2-40B4-BE49-F238E27FC236}">
                <a16:creationId xmlns:a16="http://schemas.microsoft.com/office/drawing/2014/main" id="{BBE7D561-AD8A-46FD-B16C-D38962BD4151}"/>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Planta Académica</a:t>
            </a:r>
          </a:p>
        </p:txBody>
      </p:sp>
      <p:sp>
        <p:nvSpPr>
          <p:cNvPr id="11" name="Rectángulo redondeado 10"/>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Planta Académica</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756918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7857056-6E7B-44B3-9811-B134BB57D85B}"/>
              </a:ext>
            </a:extLst>
          </p:cNvPr>
          <p:cNvSpPr/>
          <p:nvPr/>
        </p:nvSpPr>
        <p:spPr>
          <a:xfrm>
            <a:off x="963912" y="1053711"/>
            <a:ext cx="7980872" cy="707886"/>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Personal Académico de tiempo completo con reconocimiento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 </a:t>
            </a:r>
            <a:r>
              <a:rPr lang="es-MX" sz="2000" dirty="0">
                <a:solidFill>
                  <a:prstClr val="black"/>
                </a:solidFill>
                <a:latin typeface="Arial" panose="020B0604020202020204" pitchFamily="34" charset="0"/>
                <a:cs typeface="Arial" panose="020B0604020202020204" pitchFamily="34" charset="0"/>
              </a:rPr>
              <a:t>perfil PRODEP</a:t>
            </a:r>
            <a:endPar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B092F68C-D1A2-455C-AD93-EF7D73074E96}"/>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Perfil PRODEP</a:t>
            </a:r>
          </a:p>
        </p:txBody>
      </p:sp>
      <p:cxnSp>
        <p:nvCxnSpPr>
          <p:cNvPr id="6" name="Conector recto 5">
            <a:extLst>
              <a:ext uri="{FF2B5EF4-FFF2-40B4-BE49-F238E27FC236}">
                <a16:creationId xmlns:a16="http://schemas.microsoft.com/office/drawing/2014/main" id="{8D4C10E4-5D85-4033-80AC-62B282041242}"/>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8ECDD833-BC15-4929-B37D-7AFA023C0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1" name="Imagen 10"/>
          <p:cNvPicPr>
            <a:picLocks noChangeAspect="1"/>
          </p:cNvPicPr>
          <p:nvPr/>
        </p:nvPicPr>
        <p:blipFill>
          <a:blip r:embed="rId3"/>
          <a:stretch>
            <a:fillRect/>
          </a:stretch>
        </p:blipFill>
        <p:spPr>
          <a:xfrm>
            <a:off x="2216206" y="2161938"/>
            <a:ext cx="5630128" cy="3539935"/>
          </a:xfrm>
          <a:prstGeom prst="rect">
            <a:avLst/>
          </a:prstGeom>
        </p:spPr>
      </p:pic>
      <p:pic>
        <p:nvPicPr>
          <p:cNvPr id="14" name="Imagen 13">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5" name="CuadroTexto 14">
            <a:extLst>
              <a:ext uri="{FF2B5EF4-FFF2-40B4-BE49-F238E27FC236}">
                <a16:creationId xmlns:a16="http://schemas.microsoft.com/office/drawing/2014/main" id="{BBE7D561-AD8A-46FD-B16C-D38962BD4151}"/>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Planta Académica</a:t>
            </a:r>
          </a:p>
        </p:txBody>
      </p:sp>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Planta Académica</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90133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La UAM</a:t>
            </a:r>
          </a:p>
        </p:txBody>
      </p:sp>
      <p:pic>
        <p:nvPicPr>
          <p:cNvPr id="8" name="Imagen 7">
            <a:extLst>
              <a:ext uri="{FF2B5EF4-FFF2-40B4-BE49-F238E27FC236}">
                <a16:creationId xmlns:a16="http://schemas.microsoft.com/office/drawing/2014/main" id="{66C5F486-AF08-4D5A-876A-7525D10CF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33" name="CuadroTexto 32">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Unidades universitarias</a:t>
            </a:r>
          </a:p>
        </p:txBody>
      </p:sp>
      <p:sp>
        <p:nvSpPr>
          <p:cNvPr id="20" name="Título 1">
            <a:extLst>
              <a:ext uri="{FF2B5EF4-FFF2-40B4-BE49-F238E27FC236}">
                <a16:creationId xmlns:a16="http://schemas.microsoft.com/office/drawing/2014/main" id="{9025B7A3-D9D6-48F5-B533-9FAA03EF8538}"/>
              </a:ext>
            </a:extLst>
          </p:cNvPr>
          <p:cNvSpPr txBox="1">
            <a:spLocks/>
          </p:cNvSpPr>
          <p:nvPr/>
        </p:nvSpPr>
        <p:spPr>
          <a:xfrm>
            <a:off x="942870" y="1581149"/>
            <a:ext cx="5172180"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latin typeface="Arial" panose="020B0604020202020204" pitchFamily="34" charset="0"/>
                <a:cs typeface="Arial" panose="020B0604020202020204" pitchFamily="34" charset="0"/>
              </a:rPr>
              <a:t>5 Unidades universitarias</a:t>
            </a:r>
            <a:endParaRPr kumimoji="0" lang="x-none" sz="2800" b="0" i="0" u="none" strike="noStrike" kern="1200" cap="none" spc="0" normalizeH="0" baseline="0" noProof="0" dirty="0">
              <a:ln w="3175" cmpd="sng">
                <a:noFill/>
              </a:ln>
              <a:effectLst/>
              <a:uLnTx/>
              <a:uFillTx/>
              <a:latin typeface="Arial" panose="020B0604020202020204" pitchFamily="34" charset="0"/>
              <a:cs typeface="Arial" panose="020B0604020202020204" pitchFamily="34" charset="0"/>
            </a:endParaRPr>
          </a:p>
        </p:txBody>
      </p:sp>
      <p:sp>
        <p:nvSpPr>
          <p:cNvPr id="21" name="Rectángulo 20"/>
          <p:cNvSpPr/>
          <p:nvPr/>
        </p:nvSpPr>
        <p:spPr>
          <a:xfrm>
            <a:off x="1447426" y="2528704"/>
            <a:ext cx="173638" cy="174737"/>
          </a:xfrm>
          <a:prstGeom prst="rect">
            <a:avLst/>
          </a:prstGeom>
          <a:solidFill>
            <a:srgbClr val="CD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Eras Medium ITC" panose="020B0602030504020804" pitchFamily="34" charset="0"/>
            </a:endParaRPr>
          </a:p>
        </p:txBody>
      </p:sp>
      <p:sp>
        <p:nvSpPr>
          <p:cNvPr id="22" name="CuadroTexto 21"/>
          <p:cNvSpPr txBox="1"/>
          <p:nvPr/>
        </p:nvSpPr>
        <p:spPr>
          <a:xfrm>
            <a:off x="1741087" y="2442297"/>
            <a:ext cx="1710725" cy="400110"/>
          </a:xfrm>
          <a:prstGeom prst="rect">
            <a:avLst/>
          </a:prstGeom>
          <a:noFill/>
        </p:spPr>
        <p:txBody>
          <a:bodyPr wrap="none" rtlCol="0">
            <a:spAutoFit/>
          </a:bodyPr>
          <a:lstStyle/>
          <a:p>
            <a:r>
              <a:rPr lang="x-none" sz="2000" dirty="0">
                <a:latin typeface="Arial" panose="020B0604020202020204" pitchFamily="34" charset="0"/>
                <a:cs typeface="Arial" panose="020B0604020202020204" pitchFamily="34" charset="0"/>
              </a:rPr>
              <a:t>Azcapotzalco</a:t>
            </a:r>
          </a:p>
        </p:txBody>
      </p:sp>
      <p:pic>
        <p:nvPicPr>
          <p:cNvPr id="39" name="Imagen 38">
            <a:hlinkClick r:id="rId3" action="ppaction://hlinksldjump"/>
          </p:cNvPr>
          <p:cNvPicPr>
            <a:picLocks noChangeAspect="1"/>
          </p:cNvPicPr>
          <p:nvPr/>
        </p:nvPicPr>
        <p:blipFill>
          <a:blip r:embed="rId4"/>
          <a:stretch>
            <a:fillRect/>
          </a:stretch>
        </p:blipFill>
        <p:spPr>
          <a:xfrm>
            <a:off x="4022794" y="2477973"/>
            <a:ext cx="365085" cy="365085"/>
          </a:xfrm>
          <a:prstGeom prst="rect">
            <a:avLst/>
          </a:prstGeom>
        </p:spPr>
      </p:pic>
      <p:sp>
        <p:nvSpPr>
          <p:cNvPr id="23" name="Rectángulo 22"/>
          <p:cNvSpPr/>
          <p:nvPr/>
        </p:nvSpPr>
        <p:spPr>
          <a:xfrm>
            <a:off x="1443197" y="3014554"/>
            <a:ext cx="173638" cy="174737"/>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Eras Medium ITC" panose="020B0602030504020804" pitchFamily="34" charset="0"/>
            </a:endParaRPr>
          </a:p>
        </p:txBody>
      </p:sp>
      <p:sp>
        <p:nvSpPr>
          <p:cNvPr id="34" name="CuadroTexto 33"/>
          <p:cNvSpPr txBox="1"/>
          <p:nvPr/>
        </p:nvSpPr>
        <p:spPr>
          <a:xfrm>
            <a:off x="1741087" y="2926733"/>
            <a:ext cx="1470274" cy="400110"/>
          </a:xfrm>
          <a:prstGeom prst="rect">
            <a:avLst/>
          </a:prstGeom>
          <a:noFill/>
        </p:spPr>
        <p:txBody>
          <a:bodyPr wrap="none" rtlCol="0">
            <a:spAutoFit/>
          </a:bodyPr>
          <a:lstStyle/>
          <a:p>
            <a:r>
              <a:rPr lang="x-none" sz="2000" dirty="0">
                <a:latin typeface="Arial" panose="020B0604020202020204" pitchFamily="34" charset="0"/>
                <a:cs typeface="Arial" panose="020B0604020202020204" pitchFamily="34" charset="0"/>
              </a:rPr>
              <a:t>Cuajimalpa</a:t>
            </a:r>
            <a:endParaRPr lang="es-MX" sz="2000" dirty="0">
              <a:latin typeface="Arial" panose="020B0604020202020204" pitchFamily="34" charset="0"/>
              <a:cs typeface="Arial" panose="020B0604020202020204" pitchFamily="34" charset="0"/>
            </a:endParaRPr>
          </a:p>
        </p:txBody>
      </p:sp>
      <p:pic>
        <p:nvPicPr>
          <p:cNvPr id="40" name="Imagen 39">
            <a:hlinkClick r:id="rId5" action="ppaction://hlinksldjump"/>
          </p:cNvPr>
          <p:cNvPicPr>
            <a:picLocks noChangeAspect="1"/>
          </p:cNvPicPr>
          <p:nvPr/>
        </p:nvPicPr>
        <p:blipFill>
          <a:blip r:embed="rId4"/>
          <a:stretch>
            <a:fillRect/>
          </a:stretch>
        </p:blipFill>
        <p:spPr>
          <a:xfrm>
            <a:off x="4015549" y="2958649"/>
            <a:ext cx="365085" cy="365085"/>
          </a:xfrm>
          <a:prstGeom prst="rect">
            <a:avLst/>
          </a:prstGeom>
        </p:spPr>
      </p:pic>
      <p:sp>
        <p:nvSpPr>
          <p:cNvPr id="24" name="Rectángulo 23"/>
          <p:cNvSpPr/>
          <p:nvPr/>
        </p:nvSpPr>
        <p:spPr>
          <a:xfrm>
            <a:off x="1447594" y="3500404"/>
            <a:ext cx="173638" cy="174737"/>
          </a:xfrm>
          <a:prstGeom prst="rect">
            <a:avLst/>
          </a:prstGeom>
          <a:solidFill>
            <a:srgbClr val="57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Eras Medium ITC" panose="020B0602030504020804" pitchFamily="34" charset="0"/>
            </a:endParaRPr>
          </a:p>
        </p:txBody>
      </p:sp>
      <p:sp>
        <p:nvSpPr>
          <p:cNvPr id="38" name="CuadroTexto 37"/>
          <p:cNvSpPr txBox="1"/>
          <p:nvPr/>
        </p:nvSpPr>
        <p:spPr>
          <a:xfrm>
            <a:off x="1741087" y="3411169"/>
            <a:ext cx="1367682" cy="400110"/>
          </a:xfrm>
          <a:prstGeom prst="rect">
            <a:avLst/>
          </a:prstGeom>
          <a:noFill/>
        </p:spPr>
        <p:txBody>
          <a:bodyPr wrap="none" rtlCol="0">
            <a:spAutoFit/>
          </a:bodyPr>
          <a:lstStyle/>
          <a:p>
            <a:r>
              <a:rPr lang="x-none" sz="2000" dirty="0">
                <a:latin typeface="Arial" panose="020B0604020202020204" pitchFamily="34" charset="0"/>
                <a:cs typeface="Arial" panose="020B0604020202020204" pitchFamily="34" charset="0"/>
              </a:rPr>
              <a:t>Iztapalapa</a:t>
            </a:r>
          </a:p>
        </p:txBody>
      </p:sp>
      <p:pic>
        <p:nvPicPr>
          <p:cNvPr id="41" name="Imagen 40">
            <a:hlinkClick r:id="rId6" action="ppaction://hlinksldjump"/>
          </p:cNvPr>
          <p:cNvPicPr>
            <a:picLocks noChangeAspect="1"/>
          </p:cNvPicPr>
          <p:nvPr/>
        </p:nvPicPr>
        <p:blipFill>
          <a:blip r:embed="rId4"/>
          <a:stretch>
            <a:fillRect/>
          </a:stretch>
        </p:blipFill>
        <p:spPr>
          <a:xfrm>
            <a:off x="4023619" y="3439325"/>
            <a:ext cx="365085" cy="365085"/>
          </a:xfrm>
          <a:prstGeom prst="rect">
            <a:avLst/>
          </a:prstGeom>
        </p:spPr>
      </p:pic>
      <p:sp>
        <p:nvSpPr>
          <p:cNvPr id="25" name="Rectángulo 24"/>
          <p:cNvSpPr/>
          <p:nvPr/>
        </p:nvSpPr>
        <p:spPr>
          <a:xfrm>
            <a:off x="1447594" y="3986254"/>
            <a:ext cx="173638" cy="174737"/>
          </a:xfrm>
          <a:prstGeom prst="rect">
            <a:avLst/>
          </a:prstGeom>
          <a:solidFill>
            <a:srgbClr val="AD2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Eras Medium ITC" panose="020B0602030504020804" pitchFamily="34" charset="0"/>
            </a:endParaRPr>
          </a:p>
        </p:txBody>
      </p:sp>
      <p:sp>
        <p:nvSpPr>
          <p:cNvPr id="35" name="CuadroTexto 34"/>
          <p:cNvSpPr txBox="1"/>
          <p:nvPr/>
        </p:nvSpPr>
        <p:spPr>
          <a:xfrm>
            <a:off x="1741087" y="3895605"/>
            <a:ext cx="910827" cy="400110"/>
          </a:xfrm>
          <a:prstGeom prst="rect">
            <a:avLst/>
          </a:prstGeom>
          <a:noFill/>
        </p:spPr>
        <p:txBody>
          <a:bodyPr wrap="none" rtlCol="0">
            <a:spAutoFit/>
          </a:bodyPr>
          <a:lstStyle/>
          <a:p>
            <a:r>
              <a:rPr lang="x-none" sz="2000" dirty="0">
                <a:latin typeface="Arial" panose="020B0604020202020204" pitchFamily="34" charset="0"/>
                <a:cs typeface="Arial" panose="020B0604020202020204" pitchFamily="34" charset="0"/>
              </a:rPr>
              <a:t>Lerma</a:t>
            </a:r>
            <a:endParaRPr lang="es-MX" sz="2000" dirty="0">
              <a:latin typeface="Arial" panose="020B0604020202020204" pitchFamily="34" charset="0"/>
              <a:cs typeface="Arial" panose="020B0604020202020204" pitchFamily="34" charset="0"/>
            </a:endParaRPr>
          </a:p>
        </p:txBody>
      </p:sp>
      <p:pic>
        <p:nvPicPr>
          <p:cNvPr id="42" name="Imagen 41">
            <a:hlinkClick r:id="rId7" action="ppaction://hlinksldjump"/>
          </p:cNvPr>
          <p:cNvPicPr>
            <a:picLocks noChangeAspect="1"/>
          </p:cNvPicPr>
          <p:nvPr/>
        </p:nvPicPr>
        <p:blipFill>
          <a:blip r:embed="rId4"/>
          <a:stretch>
            <a:fillRect/>
          </a:stretch>
        </p:blipFill>
        <p:spPr>
          <a:xfrm>
            <a:off x="4022793" y="3920001"/>
            <a:ext cx="365085" cy="365085"/>
          </a:xfrm>
          <a:prstGeom prst="rect">
            <a:avLst/>
          </a:prstGeom>
        </p:spPr>
      </p:pic>
      <p:sp>
        <p:nvSpPr>
          <p:cNvPr id="26" name="Rectángulo 25"/>
          <p:cNvSpPr/>
          <p:nvPr/>
        </p:nvSpPr>
        <p:spPr>
          <a:xfrm>
            <a:off x="1445756" y="4472104"/>
            <a:ext cx="173638" cy="174737"/>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Eras Medium ITC" panose="020B0602030504020804" pitchFamily="34" charset="0"/>
            </a:endParaRPr>
          </a:p>
        </p:txBody>
      </p:sp>
      <p:sp>
        <p:nvSpPr>
          <p:cNvPr id="36" name="CuadroTexto 35"/>
          <p:cNvSpPr txBox="1"/>
          <p:nvPr/>
        </p:nvSpPr>
        <p:spPr>
          <a:xfrm>
            <a:off x="1741087" y="4380041"/>
            <a:ext cx="1426994" cy="400110"/>
          </a:xfrm>
          <a:prstGeom prst="rect">
            <a:avLst/>
          </a:prstGeom>
          <a:noFill/>
        </p:spPr>
        <p:txBody>
          <a:bodyPr wrap="none" rtlCol="0">
            <a:spAutoFit/>
          </a:bodyPr>
          <a:lstStyle/>
          <a:p>
            <a:r>
              <a:rPr lang="es-MX" sz="2000" dirty="0">
                <a:latin typeface="Arial" panose="020B0604020202020204" pitchFamily="34" charset="0"/>
                <a:cs typeface="Arial" panose="020B0604020202020204" pitchFamily="34" charset="0"/>
              </a:rPr>
              <a:t>Xochimilco</a:t>
            </a:r>
          </a:p>
        </p:txBody>
      </p:sp>
      <p:pic>
        <p:nvPicPr>
          <p:cNvPr id="43" name="Imagen 42">
            <a:hlinkClick r:id="rId8" action="ppaction://hlinksldjump"/>
          </p:cNvPr>
          <p:cNvPicPr>
            <a:picLocks noChangeAspect="1"/>
          </p:cNvPicPr>
          <p:nvPr/>
        </p:nvPicPr>
        <p:blipFill>
          <a:blip r:embed="rId4"/>
          <a:stretch>
            <a:fillRect/>
          </a:stretch>
        </p:blipFill>
        <p:spPr>
          <a:xfrm>
            <a:off x="4015549" y="4400677"/>
            <a:ext cx="365085" cy="365085"/>
          </a:xfrm>
          <a:prstGeom prst="rect">
            <a:avLst/>
          </a:prstGeom>
        </p:spPr>
      </p:pic>
      <p:sp>
        <p:nvSpPr>
          <p:cNvPr id="27" name="Rectángulo 26"/>
          <p:cNvSpPr/>
          <p:nvPr/>
        </p:nvSpPr>
        <p:spPr>
          <a:xfrm>
            <a:off x="1442888" y="4957952"/>
            <a:ext cx="173638" cy="1747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Eras Medium ITC" panose="020B0602030504020804" pitchFamily="34" charset="0"/>
            </a:endParaRPr>
          </a:p>
        </p:txBody>
      </p:sp>
      <p:sp>
        <p:nvSpPr>
          <p:cNvPr id="37" name="CuadroTexto 36"/>
          <p:cNvSpPr txBox="1"/>
          <p:nvPr/>
        </p:nvSpPr>
        <p:spPr>
          <a:xfrm>
            <a:off x="1741087" y="4864477"/>
            <a:ext cx="2135521" cy="400110"/>
          </a:xfrm>
          <a:prstGeom prst="rect">
            <a:avLst/>
          </a:prstGeom>
          <a:noFill/>
        </p:spPr>
        <p:txBody>
          <a:bodyPr wrap="none" rtlCol="0">
            <a:spAutoFit/>
          </a:bodyPr>
          <a:lstStyle/>
          <a:p>
            <a:r>
              <a:rPr lang="es-MX" sz="2000" dirty="0">
                <a:latin typeface="Arial" panose="020B0604020202020204" pitchFamily="34" charset="0"/>
                <a:cs typeface="Arial" panose="020B0604020202020204" pitchFamily="34" charset="0"/>
              </a:rPr>
              <a:t>Rectoría General</a:t>
            </a:r>
          </a:p>
        </p:txBody>
      </p:sp>
      <p:pic>
        <p:nvPicPr>
          <p:cNvPr id="44" name="Imagen 43">
            <a:hlinkClick r:id="rId9" action="ppaction://hlinksldjump"/>
          </p:cNvPr>
          <p:cNvPicPr>
            <a:picLocks noChangeAspect="1"/>
          </p:cNvPicPr>
          <p:nvPr/>
        </p:nvPicPr>
        <p:blipFill>
          <a:blip r:embed="rId4"/>
          <a:stretch>
            <a:fillRect/>
          </a:stretch>
        </p:blipFill>
        <p:spPr>
          <a:xfrm>
            <a:off x="4022794" y="4881355"/>
            <a:ext cx="365085" cy="365085"/>
          </a:xfrm>
          <a:prstGeom prst="rect">
            <a:avLst/>
          </a:prstGeom>
        </p:spPr>
      </p:pic>
      <p:pic>
        <p:nvPicPr>
          <p:cNvPr id="28" name="Imagen 27">
            <a:extLst>
              <a:ext uri="{FF2B5EF4-FFF2-40B4-BE49-F238E27FC236}">
                <a16:creationId xmlns:a16="http://schemas.microsoft.com/office/drawing/2014/main" id="{41F6A523-2776-45CF-A75D-0B5902D63F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31" name="Rectángulo redondeado 30"/>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2" name="Imagen 31">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spTree>
    <p:extLst>
      <p:ext uri="{BB962C8B-B14F-4D97-AF65-F5344CB8AC3E}">
        <p14:creationId xmlns:p14="http://schemas.microsoft.com/office/powerpoint/2010/main" val="9309322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26246" y="1577517"/>
            <a:ext cx="4101841" cy="4653735"/>
          </a:xfrm>
          <a:prstGeom prst="rect">
            <a:avLst/>
          </a:prstGeom>
        </p:spPr>
      </p:pic>
      <p:sp>
        <p:nvSpPr>
          <p:cNvPr id="9" name="Rectángulo 8">
            <a:extLst>
              <a:ext uri="{FF2B5EF4-FFF2-40B4-BE49-F238E27FC236}">
                <a16:creationId xmlns:a16="http://schemas.microsoft.com/office/drawing/2014/main" id="{77857056-6E7B-44B3-9811-B134BB57D85B}"/>
              </a:ext>
            </a:extLst>
          </p:cNvPr>
          <p:cNvSpPr/>
          <p:nvPr/>
        </p:nvSpPr>
        <p:spPr>
          <a:xfrm>
            <a:off x="963912" y="1053711"/>
            <a:ext cx="798087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Cuerpos Académicos reconocidos por</a:t>
            </a:r>
            <a:r>
              <a:rPr lang="es-MX" sz="2000" dirty="0">
                <a:solidFill>
                  <a:prstClr val="black"/>
                </a:solidFill>
                <a:latin typeface="Arial" panose="020B0604020202020204" pitchFamily="34" charset="0"/>
                <a:cs typeface="Arial" panose="020B0604020202020204" pitchFamily="34" charset="0"/>
              </a:rPr>
              <a:t> PRODEP</a:t>
            </a:r>
            <a:endPar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B092F68C-D1A2-455C-AD93-EF7D73074E96}"/>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Cuerpos Académicos</a:t>
            </a:r>
          </a:p>
        </p:txBody>
      </p:sp>
      <p:cxnSp>
        <p:nvCxnSpPr>
          <p:cNvPr id="12" name="Conector recto 11">
            <a:extLst>
              <a:ext uri="{FF2B5EF4-FFF2-40B4-BE49-F238E27FC236}">
                <a16:creationId xmlns:a16="http://schemas.microsoft.com/office/drawing/2014/main" id="{8D4C10E4-5D85-4033-80AC-62B282041242}"/>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8ECDD833-BC15-4929-B37D-7AFA023C0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4" name="Imagen 13">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5" name="CuadroTexto 14">
            <a:extLst>
              <a:ext uri="{FF2B5EF4-FFF2-40B4-BE49-F238E27FC236}">
                <a16:creationId xmlns:a16="http://schemas.microsoft.com/office/drawing/2014/main" id="{BBE7D561-AD8A-46FD-B16C-D38962BD4151}"/>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Planta Académica</a:t>
            </a:r>
          </a:p>
        </p:txBody>
      </p:sp>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Planta Académica</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086614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027417" y="1857936"/>
            <a:ext cx="4756466" cy="2997158"/>
          </a:xfrm>
          <a:prstGeom prst="rect">
            <a:avLst/>
          </a:prstGeom>
        </p:spPr>
      </p:pic>
      <p:sp>
        <p:nvSpPr>
          <p:cNvPr id="9" name="Rectángulo 8">
            <a:extLst>
              <a:ext uri="{FF2B5EF4-FFF2-40B4-BE49-F238E27FC236}">
                <a16:creationId xmlns:a16="http://schemas.microsoft.com/office/drawing/2014/main" id="{77857056-6E7B-44B3-9811-B134BB57D85B}"/>
              </a:ext>
            </a:extLst>
          </p:cNvPr>
          <p:cNvSpPr/>
          <p:nvPr/>
        </p:nvSpPr>
        <p:spPr>
          <a:xfrm>
            <a:off x="963912" y="1053711"/>
            <a:ext cx="798087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Cuerpos Académicos reconocidos por</a:t>
            </a:r>
            <a:r>
              <a:rPr lang="es-MX" sz="2000" dirty="0">
                <a:solidFill>
                  <a:prstClr val="black"/>
                </a:solidFill>
                <a:latin typeface="Arial" panose="020B0604020202020204" pitchFamily="34" charset="0"/>
                <a:cs typeface="Arial" panose="020B0604020202020204" pitchFamily="34" charset="0"/>
              </a:rPr>
              <a:t> PRODEP</a:t>
            </a:r>
            <a:endPar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B092F68C-D1A2-455C-AD93-EF7D73074E96}"/>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Cuerpos Académicos</a:t>
            </a:r>
          </a:p>
        </p:txBody>
      </p:sp>
      <p:cxnSp>
        <p:nvCxnSpPr>
          <p:cNvPr id="12" name="Conector recto 11">
            <a:extLst>
              <a:ext uri="{FF2B5EF4-FFF2-40B4-BE49-F238E27FC236}">
                <a16:creationId xmlns:a16="http://schemas.microsoft.com/office/drawing/2014/main" id="{8D4C10E4-5D85-4033-80AC-62B282041242}"/>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8ECDD833-BC15-4929-B37D-7AFA023C0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4" name="Imagen 13">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5" name="CuadroTexto 14">
            <a:extLst>
              <a:ext uri="{FF2B5EF4-FFF2-40B4-BE49-F238E27FC236}">
                <a16:creationId xmlns:a16="http://schemas.microsoft.com/office/drawing/2014/main" id="{BBE7D561-AD8A-46FD-B16C-D38962BD4151}"/>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Planta Académica</a:t>
            </a:r>
          </a:p>
        </p:txBody>
      </p:sp>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Planta Académica</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343824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123732" y="1368639"/>
            <a:ext cx="4114799" cy="5409559"/>
          </a:xfrm>
          <a:prstGeom prst="rect">
            <a:avLst/>
          </a:prstGeom>
        </p:spPr>
      </p:pic>
      <p:sp>
        <p:nvSpPr>
          <p:cNvPr id="7" name="Rectángulo 6">
            <a:extLst>
              <a:ext uri="{FF2B5EF4-FFF2-40B4-BE49-F238E27FC236}">
                <a16:creationId xmlns:a16="http://schemas.microsoft.com/office/drawing/2014/main" id="{77857056-6E7B-44B3-9811-B134BB57D85B}"/>
              </a:ext>
            </a:extLst>
          </p:cNvPr>
          <p:cNvSpPr/>
          <p:nvPr/>
        </p:nvSpPr>
        <p:spPr>
          <a:xfrm>
            <a:off x="963912" y="806061"/>
            <a:ext cx="7980872" cy="584775"/>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Personal Académico perteneciente al Sistema Nacional</a:t>
            </a:r>
            <a:r>
              <a:rPr kumimoji="0" lang="es-MX"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 </a:t>
            </a:r>
            <a:r>
              <a:rPr lang="es-MX" sz="1600" dirty="0">
                <a:solidFill>
                  <a:prstClr val="black"/>
                </a:solidFill>
                <a:latin typeface="Arial" panose="020B0604020202020204" pitchFamily="34" charset="0"/>
                <a:cs typeface="Arial" panose="020B0604020202020204" pitchFamily="34" charset="0"/>
              </a:rPr>
              <a:t>Investigadores (SNI) 2017</a:t>
            </a:r>
            <a:endParaRPr kumimoji="0" lang="es-ES_trad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092F68C-D1A2-455C-AD93-EF7D73074E96}"/>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Perteneciente al SNI</a:t>
            </a:r>
          </a:p>
        </p:txBody>
      </p:sp>
      <p:cxnSp>
        <p:nvCxnSpPr>
          <p:cNvPr id="11" name="Conector recto 10">
            <a:extLst>
              <a:ext uri="{FF2B5EF4-FFF2-40B4-BE49-F238E27FC236}">
                <a16:creationId xmlns:a16="http://schemas.microsoft.com/office/drawing/2014/main" id="{8D4C10E4-5D85-4033-80AC-62B282041242}"/>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8ECDD833-BC15-4929-B37D-7AFA023C0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3" name="Imagen 12">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4" name="CuadroTexto 13">
            <a:extLst>
              <a:ext uri="{FF2B5EF4-FFF2-40B4-BE49-F238E27FC236}">
                <a16:creationId xmlns:a16="http://schemas.microsoft.com/office/drawing/2014/main" id="{BBE7D561-AD8A-46FD-B16C-D38962BD4151}"/>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Planta Académica</a:t>
            </a:r>
          </a:p>
        </p:txBody>
      </p:sp>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Planta Académica</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462073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66925" y="2095012"/>
            <a:ext cx="5503292" cy="3346597"/>
          </a:xfrm>
          <a:prstGeom prst="rect">
            <a:avLst/>
          </a:prstGeom>
        </p:spPr>
      </p:pic>
      <p:sp>
        <p:nvSpPr>
          <p:cNvPr id="9" name="CuadroTexto 8">
            <a:extLst>
              <a:ext uri="{FF2B5EF4-FFF2-40B4-BE49-F238E27FC236}">
                <a16:creationId xmlns:a16="http://schemas.microsoft.com/office/drawing/2014/main" id="{B092F68C-D1A2-455C-AD93-EF7D73074E96}"/>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Perteneciente al SNI</a:t>
            </a:r>
          </a:p>
        </p:txBody>
      </p:sp>
      <p:cxnSp>
        <p:nvCxnSpPr>
          <p:cNvPr id="11" name="Conector recto 10">
            <a:extLst>
              <a:ext uri="{FF2B5EF4-FFF2-40B4-BE49-F238E27FC236}">
                <a16:creationId xmlns:a16="http://schemas.microsoft.com/office/drawing/2014/main" id="{8D4C10E4-5D85-4033-80AC-62B282041242}"/>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8ECDD833-BC15-4929-B37D-7AFA023C0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3" name="Imagen 12">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4" name="CuadroTexto 13">
            <a:extLst>
              <a:ext uri="{FF2B5EF4-FFF2-40B4-BE49-F238E27FC236}">
                <a16:creationId xmlns:a16="http://schemas.microsoft.com/office/drawing/2014/main" id="{BBE7D561-AD8A-46FD-B16C-D38962BD4151}"/>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Planta Académica</a:t>
            </a:r>
          </a:p>
        </p:txBody>
      </p:sp>
      <p:sp>
        <p:nvSpPr>
          <p:cNvPr id="16" name="Rectángulo 15">
            <a:extLst>
              <a:ext uri="{FF2B5EF4-FFF2-40B4-BE49-F238E27FC236}">
                <a16:creationId xmlns:a16="http://schemas.microsoft.com/office/drawing/2014/main" id="{77857056-6E7B-44B3-9811-B134BB57D85B}"/>
              </a:ext>
            </a:extLst>
          </p:cNvPr>
          <p:cNvSpPr/>
          <p:nvPr/>
        </p:nvSpPr>
        <p:spPr>
          <a:xfrm>
            <a:off x="963912" y="806061"/>
            <a:ext cx="7980872" cy="584775"/>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Personal Académico perteneciente al Sistema Nacional</a:t>
            </a:r>
            <a:r>
              <a:rPr kumimoji="0" lang="es-MX" sz="1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 </a:t>
            </a:r>
            <a:r>
              <a:rPr lang="es-MX" sz="1600" dirty="0">
                <a:solidFill>
                  <a:prstClr val="black"/>
                </a:solidFill>
                <a:latin typeface="Arial" panose="020B0604020202020204" pitchFamily="34" charset="0"/>
                <a:cs typeface="Arial" panose="020B0604020202020204" pitchFamily="34" charset="0"/>
              </a:rPr>
              <a:t>Investigadores (SNI) 2017</a:t>
            </a:r>
            <a:endParaRPr kumimoji="0" lang="es-ES_trad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Planta Académica</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919789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p:cNvSpPr txBox="1"/>
          <p:nvPr/>
        </p:nvSpPr>
        <p:spPr>
          <a:xfrm>
            <a:off x="8281325" y="3348155"/>
            <a:ext cx="1587294" cy="215444"/>
          </a:xfrm>
          <a:prstGeom prst="rect">
            <a:avLst/>
          </a:prstGeom>
          <a:noFill/>
        </p:spPr>
        <p:txBody>
          <a:bodyPr wrap="none" rtlCol="0">
            <a:spAutoFit/>
          </a:bodyPr>
          <a:lstStyle/>
          <a:p>
            <a:pPr algn="r"/>
            <a:r>
              <a:rPr lang="x-none" sz="800" b="1" dirty="0"/>
              <a:t>FUENTE: </a:t>
            </a:r>
            <a:r>
              <a:rPr lang="x-none" sz="800" dirty="0"/>
              <a:t>Unidad Azcapotzalco</a:t>
            </a:r>
          </a:p>
        </p:txBody>
      </p:sp>
      <p:pic>
        <p:nvPicPr>
          <p:cNvPr id="11" name="Imagen 10"/>
          <p:cNvPicPr>
            <a:picLocks noChangeAspect="1"/>
          </p:cNvPicPr>
          <p:nvPr/>
        </p:nvPicPr>
        <p:blipFill>
          <a:blip r:embed="rId2"/>
          <a:stretch>
            <a:fillRect/>
          </a:stretch>
        </p:blipFill>
        <p:spPr>
          <a:xfrm>
            <a:off x="3379612" y="3681383"/>
            <a:ext cx="3489675" cy="3037334"/>
          </a:xfrm>
          <a:prstGeom prst="rect">
            <a:avLst/>
          </a:prstGeom>
        </p:spPr>
      </p:pic>
      <p:pic>
        <p:nvPicPr>
          <p:cNvPr id="4" name="Imagen 3"/>
          <p:cNvPicPr>
            <a:picLocks noChangeAspect="1"/>
          </p:cNvPicPr>
          <p:nvPr/>
        </p:nvPicPr>
        <p:blipFill>
          <a:blip r:embed="rId3"/>
          <a:stretch>
            <a:fillRect/>
          </a:stretch>
        </p:blipFill>
        <p:spPr>
          <a:xfrm>
            <a:off x="654752" y="1528763"/>
            <a:ext cx="9213867" cy="1787789"/>
          </a:xfrm>
          <a:prstGeom prst="rect">
            <a:avLst/>
          </a:prstGeom>
        </p:spPr>
      </p:pic>
      <p:sp>
        <p:nvSpPr>
          <p:cNvPr id="7" name="Rectángulo 6">
            <a:extLst>
              <a:ext uri="{FF2B5EF4-FFF2-40B4-BE49-F238E27FC236}">
                <a16:creationId xmlns:a16="http://schemas.microsoft.com/office/drawing/2014/main" id="{8B6409ED-1AC2-491C-BCC3-A5E29BFCE6AE}"/>
              </a:ext>
            </a:extLst>
          </p:cNvPr>
          <p:cNvSpPr/>
          <p:nvPr/>
        </p:nvSpPr>
        <p:spPr>
          <a:xfrm>
            <a:off x="963912" y="1053711"/>
            <a:ext cx="798087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Infraestructura Académica. Unidad Azcapotzalco</a:t>
            </a:r>
            <a:endPar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28FF8059-04DC-4C56-A49C-32860E9C1CC6}"/>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Unidades Universitarias</a:t>
            </a:r>
          </a:p>
        </p:txBody>
      </p:sp>
      <p:cxnSp>
        <p:nvCxnSpPr>
          <p:cNvPr id="9" name="Conector recto 8">
            <a:extLst>
              <a:ext uri="{FF2B5EF4-FFF2-40B4-BE49-F238E27FC236}">
                <a16:creationId xmlns:a16="http://schemas.microsoft.com/office/drawing/2014/main" id="{8E16E7F6-6E91-4335-939D-2E97CAA46767}"/>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C73A4728-FB9E-4276-98E6-BED412E074C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Infraestructura</a:t>
            </a:r>
          </a:p>
        </p:txBody>
      </p:sp>
      <p:pic>
        <p:nvPicPr>
          <p:cNvPr id="14" name="Imagen 13">
            <a:extLst>
              <a:ext uri="{FF2B5EF4-FFF2-40B4-BE49-F238E27FC236}">
                <a16:creationId xmlns:a16="http://schemas.microsoft.com/office/drawing/2014/main" id="{FAF5E6B8-7B44-4FAA-8E8A-5BFEED104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5" name="Imagen 14">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3" name="Rectángulo redondeado 12"/>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Infraestructura</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85536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p:cNvSpPr txBox="1"/>
          <p:nvPr/>
        </p:nvSpPr>
        <p:spPr>
          <a:xfrm>
            <a:off x="8402393" y="3194727"/>
            <a:ext cx="1500732" cy="215444"/>
          </a:xfrm>
          <a:prstGeom prst="rect">
            <a:avLst/>
          </a:prstGeom>
          <a:noFill/>
        </p:spPr>
        <p:txBody>
          <a:bodyPr wrap="none" rtlCol="0">
            <a:spAutoFit/>
          </a:bodyPr>
          <a:lstStyle/>
          <a:p>
            <a:pPr algn="r"/>
            <a:r>
              <a:rPr lang="x-none" sz="800" b="1" dirty="0"/>
              <a:t>FUENTE: </a:t>
            </a:r>
            <a:r>
              <a:rPr lang="x-none" sz="800" dirty="0"/>
              <a:t>Unidad Cuajimalpa</a:t>
            </a:r>
          </a:p>
        </p:txBody>
      </p:sp>
      <p:pic>
        <p:nvPicPr>
          <p:cNvPr id="7" name="Imagen 6"/>
          <p:cNvPicPr>
            <a:picLocks noChangeAspect="1"/>
          </p:cNvPicPr>
          <p:nvPr/>
        </p:nvPicPr>
        <p:blipFill>
          <a:blip r:embed="rId2"/>
          <a:stretch>
            <a:fillRect/>
          </a:stretch>
        </p:blipFill>
        <p:spPr>
          <a:xfrm>
            <a:off x="3760801" y="3790024"/>
            <a:ext cx="2727297" cy="2713249"/>
          </a:xfrm>
          <a:prstGeom prst="rect">
            <a:avLst/>
          </a:prstGeom>
        </p:spPr>
      </p:pic>
      <p:pic>
        <p:nvPicPr>
          <p:cNvPr id="2" name="Imagen 1"/>
          <p:cNvPicPr>
            <a:picLocks noChangeAspect="1"/>
          </p:cNvPicPr>
          <p:nvPr/>
        </p:nvPicPr>
        <p:blipFill>
          <a:blip r:embed="rId3"/>
          <a:stretch>
            <a:fillRect/>
          </a:stretch>
        </p:blipFill>
        <p:spPr>
          <a:xfrm>
            <a:off x="663378" y="1547813"/>
            <a:ext cx="9118977" cy="1574511"/>
          </a:xfrm>
          <a:prstGeom prst="rect">
            <a:avLst/>
          </a:prstGeom>
        </p:spPr>
      </p:pic>
      <p:sp>
        <p:nvSpPr>
          <p:cNvPr id="8" name="Rectángulo 7">
            <a:extLst>
              <a:ext uri="{FF2B5EF4-FFF2-40B4-BE49-F238E27FC236}">
                <a16:creationId xmlns:a16="http://schemas.microsoft.com/office/drawing/2014/main" id="{8B6409ED-1AC2-491C-BCC3-A5E29BFCE6AE}"/>
              </a:ext>
            </a:extLst>
          </p:cNvPr>
          <p:cNvSpPr/>
          <p:nvPr/>
        </p:nvSpPr>
        <p:spPr>
          <a:xfrm>
            <a:off x="963912" y="1053711"/>
            <a:ext cx="798087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Infraestructura Académica. Unidad Cuajimalpa</a:t>
            </a:r>
            <a:endPar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8FF8059-04DC-4C56-A49C-32860E9C1CC6}"/>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Unidades Universitarias</a:t>
            </a:r>
          </a:p>
        </p:txBody>
      </p:sp>
      <p:cxnSp>
        <p:nvCxnSpPr>
          <p:cNvPr id="11" name="Conector recto 10">
            <a:extLst>
              <a:ext uri="{FF2B5EF4-FFF2-40B4-BE49-F238E27FC236}">
                <a16:creationId xmlns:a16="http://schemas.microsoft.com/office/drawing/2014/main" id="{8E16E7F6-6E91-4335-939D-2E97CAA46767}"/>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C73A4728-FB9E-4276-98E6-BED412E074C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Infraestructura</a:t>
            </a:r>
          </a:p>
        </p:txBody>
      </p:sp>
      <p:pic>
        <p:nvPicPr>
          <p:cNvPr id="13" name="Imagen 12">
            <a:extLst>
              <a:ext uri="{FF2B5EF4-FFF2-40B4-BE49-F238E27FC236}">
                <a16:creationId xmlns:a16="http://schemas.microsoft.com/office/drawing/2014/main" id="{FAF5E6B8-7B44-4FAA-8E8A-5BFEED104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4" name="Imagen 13">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5" name="Rectángulo redondeado 14"/>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Infraestructura</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858576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p:cNvSpPr txBox="1"/>
          <p:nvPr/>
        </p:nvSpPr>
        <p:spPr>
          <a:xfrm>
            <a:off x="8423612" y="3126558"/>
            <a:ext cx="1462260" cy="215444"/>
          </a:xfrm>
          <a:prstGeom prst="rect">
            <a:avLst/>
          </a:prstGeom>
          <a:noFill/>
        </p:spPr>
        <p:txBody>
          <a:bodyPr wrap="none" rtlCol="0">
            <a:spAutoFit/>
          </a:bodyPr>
          <a:lstStyle/>
          <a:p>
            <a:pPr algn="r"/>
            <a:r>
              <a:rPr lang="x-none" sz="800" b="1" dirty="0"/>
              <a:t>FUENTE: </a:t>
            </a:r>
            <a:r>
              <a:rPr lang="x-none" sz="800" dirty="0"/>
              <a:t>Unidad Iztapalapa</a:t>
            </a:r>
          </a:p>
        </p:txBody>
      </p:sp>
      <p:pic>
        <p:nvPicPr>
          <p:cNvPr id="2" name="Imagen 1"/>
          <p:cNvPicPr>
            <a:picLocks noChangeAspect="1"/>
          </p:cNvPicPr>
          <p:nvPr/>
        </p:nvPicPr>
        <p:blipFill>
          <a:blip r:embed="rId2"/>
          <a:stretch>
            <a:fillRect/>
          </a:stretch>
        </p:blipFill>
        <p:spPr>
          <a:xfrm>
            <a:off x="602719" y="1547813"/>
            <a:ext cx="9188262" cy="1555059"/>
          </a:xfrm>
          <a:prstGeom prst="rect">
            <a:avLst/>
          </a:prstGeom>
        </p:spPr>
      </p:pic>
      <p:pic>
        <p:nvPicPr>
          <p:cNvPr id="7" name="Imagen 6"/>
          <p:cNvPicPr>
            <a:picLocks noChangeAspect="1"/>
          </p:cNvPicPr>
          <p:nvPr/>
        </p:nvPicPr>
        <p:blipFill>
          <a:blip r:embed="rId3"/>
          <a:stretch>
            <a:fillRect/>
          </a:stretch>
        </p:blipFill>
        <p:spPr>
          <a:xfrm>
            <a:off x="3656285" y="3234280"/>
            <a:ext cx="2936325" cy="3501867"/>
          </a:xfrm>
          <a:prstGeom prst="rect">
            <a:avLst/>
          </a:prstGeom>
        </p:spPr>
      </p:pic>
      <p:sp>
        <p:nvSpPr>
          <p:cNvPr id="8" name="Rectángulo 7">
            <a:extLst>
              <a:ext uri="{FF2B5EF4-FFF2-40B4-BE49-F238E27FC236}">
                <a16:creationId xmlns:a16="http://schemas.microsoft.com/office/drawing/2014/main" id="{8B6409ED-1AC2-491C-BCC3-A5E29BFCE6AE}"/>
              </a:ext>
            </a:extLst>
          </p:cNvPr>
          <p:cNvSpPr/>
          <p:nvPr/>
        </p:nvSpPr>
        <p:spPr>
          <a:xfrm>
            <a:off x="963912" y="1053711"/>
            <a:ext cx="798087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Infraestructura Académica. Unidad Iztapalapa</a:t>
            </a:r>
            <a:endPar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8FF8059-04DC-4C56-A49C-32860E9C1CC6}"/>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Unidades Universitarias</a:t>
            </a:r>
          </a:p>
        </p:txBody>
      </p:sp>
      <p:cxnSp>
        <p:nvCxnSpPr>
          <p:cNvPr id="11" name="Conector recto 10">
            <a:extLst>
              <a:ext uri="{FF2B5EF4-FFF2-40B4-BE49-F238E27FC236}">
                <a16:creationId xmlns:a16="http://schemas.microsoft.com/office/drawing/2014/main" id="{8E16E7F6-6E91-4335-939D-2E97CAA46767}"/>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C73A4728-FB9E-4276-98E6-BED412E074C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Infraestructura</a:t>
            </a:r>
          </a:p>
        </p:txBody>
      </p:sp>
      <p:pic>
        <p:nvPicPr>
          <p:cNvPr id="13" name="Imagen 12">
            <a:extLst>
              <a:ext uri="{FF2B5EF4-FFF2-40B4-BE49-F238E27FC236}">
                <a16:creationId xmlns:a16="http://schemas.microsoft.com/office/drawing/2014/main" id="{FAF5E6B8-7B44-4FAA-8E8A-5BFEED104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4" name="Imagen 13">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5" name="Rectángulo redondeado 14"/>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Infraestructura</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401246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p:cNvSpPr txBox="1"/>
          <p:nvPr/>
        </p:nvSpPr>
        <p:spPr>
          <a:xfrm>
            <a:off x="8606355" y="3078435"/>
            <a:ext cx="1279517" cy="215444"/>
          </a:xfrm>
          <a:prstGeom prst="rect">
            <a:avLst/>
          </a:prstGeom>
          <a:noFill/>
        </p:spPr>
        <p:txBody>
          <a:bodyPr wrap="none" rtlCol="0">
            <a:spAutoFit/>
          </a:bodyPr>
          <a:lstStyle/>
          <a:p>
            <a:pPr algn="r"/>
            <a:r>
              <a:rPr lang="x-none" sz="800" b="1" dirty="0"/>
              <a:t>FUENTE: </a:t>
            </a:r>
            <a:r>
              <a:rPr lang="x-none" sz="800" dirty="0"/>
              <a:t>Unidad Lerma</a:t>
            </a:r>
          </a:p>
        </p:txBody>
      </p:sp>
      <p:pic>
        <p:nvPicPr>
          <p:cNvPr id="7" name="Imagen 6"/>
          <p:cNvPicPr>
            <a:picLocks noChangeAspect="1"/>
          </p:cNvPicPr>
          <p:nvPr/>
        </p:nvPicPr>
        <p:blipFill>
          <a:blip r:embed="rId2"/>
          <a:stretch>
            <a:fillRect/>
          </a:stretch>
        </p:blipFill>
        <p:spPr>
          <a:xfrm>
            <a:off x="3656287" y="4393349"/>
            <a:ext cx="2936325" cy="607467"/>
          </a:xfrm>
          <a:prstGeom prst="rect">
            <a:avLst/>
          </a:prstGeom>
        </p:spPr>
      </p:pic>
      <p:pic>
        <p:nvPicPr>
          <p:cNvPr id="3" name="Imagen 2"/>
          <p:cNvPicPr>
            <a:picLocks noChangeAspect="1"/>
          </p:cNvPicPr>
          <p:nvPr/>
        </p:nvPicPr>
        <p:blipFill>
          <a:blip r:embed="rId3"/>
          <a:stretch>
            <a:fillRect/>
          </a:stretch>
        </p:blipFill>
        <p:spPr>
          <a:xfrm>
            <a:off x="663378" y="1614489"/>
            <a:ext cx="9136230" cy="1397876"/>
          </a:xfrm>
          <a:prstGeom prst="rect">
            <a:avLst/>
          </a:prstGeom>
        </p:spPr>
      </p:pic>
      <p:sp>
        <p:nvSpPr>
          <p:cNvPr id="8" name="Rectángulo 7">
            <a:extLst>
              <a:ext uri="{FF2B5EF4-FFF2-40B4-BE49-F238E27FC236}">
                <a16:creationId xmlns:a16="http://schemas.microsoft.com/office/drawing/2014/main" id="{8B6409ED-1AC2-491C-BCC3-A5E29BFCE6AE}"/>
              </a:ext>
            </a:extLst>
          </p:cNvPr>
          <p:cNvSpPr/>
          <p:nvPr/>
        </p:nvSpPr>
        <p:spPr>
          <a:xfrm>
            <a:off x="963912" y="1053711"/>
            <a:ext cx="798087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Infraestructura Académica. Unidad Lerma</a:t>
            </a:r>
            <a:endPar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8FF8059-04DC-4C56-A49C-32860E9C1CC6}"/>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Unidades Universitarias</a:t>
            </a:r>
          </a:p>
        </p:txBody>
      </p:sp>
      <p:cxnSp>
        <p:nvCxnSpPr>
          <p:cNvPr id="11" name="Conector recto 10">
            <a:extLst>
              <a:ext uri="{FF2B5EF4-FFF2-40B4-BE49-F238E27FC236}">
                <a16:creationId xmlns:a16="http://schemas.microsoft.com/office/drawing/2014/main" id="{8E16E7F6-6E91-4335-939D-2E97CAA46767}"/>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C73A4728-FB9E-4276-98E6-BED412E074C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Infraestructura</a:t>
            </a:r>
          </a:p>
        </p:txBody>
      </p:sp>
      <p:pic>
        <p:nvPicPr>
          <p:cNvPr id="13" name="Imagen 12">
            <a:extLst>
              <a:ext uri="{FF2B5EF4-FFF2-40B4-BE49-F238E27FC236}">
                <a16:creationId xmlns:a16="http://schemas.microsoft.com/office/drawing/2014/main" id="{FAF5E6B8-7B44-4FAA-8E8A-5BFEED104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4" name="Imagen 13">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5" name="Rectángulo redondeado 14"/>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Infraestructura</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95964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p:cNvSpPr txBox="1"/>
          <p:nvPr/>
        </p:nvSpPr>
        <p:spPr>
          <a:xfrm>
            <a:off x="8423232" y="3034777"/>
            <a:ext cx="1479893" cy="215444"/>
          </a:xfrm>
          <a:prstGeom prst="rect">
            <a:avLst/>
          </a:prstGeom>
          <a:noFill/>
        </p:spPr>
        <p:txBody>
          <a:bodyPr wrap="none" rtlCol="0">
            <a:spAutoFit/>
          </a:bodyPr>
          <a:lstStyle/>
          <a:p>
            <a:pPr algn="r"/>
            <a:r>
              <a:rPr lang="x-none" sz="800" b="1" dirty="0"/>
              <a:t>FUENTE: </a:t>
            </a:r>
            <a:r>
              <a:rPr lang="x-none" sz="800" dirty="0"/>
              <a:t>Unidad Xochimilco</a:t>
            </a:r>
          </a:p>
        </p:txBody>
      </p:sp>
      <p:pic>
        <p:nvPicPr>
          <p:cNvPr id="8" name="Imagen 7"/>
          <p:cNvPicPr>
            <a:picLocks noChangeAspect="1"/>
          </p:cNvPicPr>
          <p:nvPr/>
        </p:nvPicPr>
        <p:blipFill>
          <a:blip r:embed="rId2"/>
          <a:stretch>
            <a:fillRect/>
          </a:stretch>
        </p:blipFill>
        <p:spPr>
          <a:xfrm>
            <a:off x="3670056" y="3766092"/>
            <a:ext cx="2908787" cy="1677176"/>
          </a:xfrm>
          <a:prstGeom prst="rect">
            <a:avLst/>
          </a:prstGeom>
        </p:spPr>
      </p:pic>
      <p:pic>
        <p:nvPicPr>
          <p:cNvPr id="2" name="Imagen 1"/>
          <p:cNvPicPr>
            <a:picLocks noChangeAspect="1"/>
          </p:cNvPicPr>
          <p:nvPr/>
        </p:nvPicPr>
        <p:blipFill>
          <a:blip r:embed="rId3"/>
          <a:stretch>
            <a:fillRect/>
          </a:stretch>
        </p:blipFill>
        <p:spPr>
          <a:xfrm>
            <a:off x="597301" y="1557339"/>
            <a:ext cx="9202307" cy="1407986"/>
          </a:xfrm>
          <a:prstGeom prst="rect">
            <a:avLst/>
          </a:prstGeom>
        </p:spPr>
      </p:pic>
      <p:sp>
        <p:nvSpPr>
          <p:cNvPr id="9" name="Rectángulo 8">
            <a:extLst>
              <a:ext uri="{FF2B5EF4-FFF2-40B4-BE49-F238E27FC236}">
                <a16:creationId xmlns:a16="http://schemas.microsoft.com/office/drawing/2014/main" id="{8B6409ED-1AC2-491C-BCC3-A5E29BFCE6AE}"/>
              </a:ext>
            </a:extLst>
          </p:cNvPr>
          <p:cNvSpPr/>
          <p:nvPr/>
        </p:nvSpPr>
        <p:spPr>
          <a:xfrm>
            <a:off x="963912" y="1053711"/>
            <a:ext cx="7980872" cy="40011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Infraestructura Académica. Unidad Xochimilco</a:t>
            </a:r>
            <a:endPar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28FF8059-04DC-4C56-A49C-32860E9C1CC6}"/>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Unidades Universitarias</a:t>
            </a:r>
          </a:p>
        </p:txBody>
      </p:sp>
      <p:cxnSp>
        <p:nvCxnSpPr>
          <p:cNvPr id="13" name="Conector recto 12">
            <a:extLst>
              <a:ext uri="{FF2B5EF4-FFF2-40B4-BE49-F238E27FC236}">
                <a16:creationId xmlns:a16="http://schemas.microsoft.com/office/drawing/2014/main" id="{8E16E7F6-6E91-4335-939D-2E97CAA46767}"/>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C73A4728-FB9E-4276-98E6-BED412E074C6}"/>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Infraestructura</a:t>
            </a:r>
          </a:p>
        </p:txBody>
      </p:sp>
      <p:pic>
        <p:nvPicPr>
          <p:cNvPr id="15" name="Imagen 14">
            <a:extLst>
              <a:ext uri="{FF2B5EF4-FFF2-40B4-BE49-F238E27FC236}">
                <a16:creationId xmlns:a16="http://schemas.microsoft.com/office/drawing/2014/main" id="{FAF5E6B8-7B44-4FAA-8E8A-5BFEED104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pic>
        <p:nvPicPr>
          <p:cNvPr id="16" name="Imagen 15">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7" name="Rectángulo redondeado 16"/>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Infraestructura</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056556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714002" y="5780813"/>
            <a:ext cx="1584325" cy="830997"/>
          </a:xfrm>
          <a:prstGeom prst="rect">
            <a:avLst/>
          </a:prstGeom>
        </p:spPr>
        <p:txBody>
          <a:bodyPr wrap="square">
            <a:spAutoFit/>
          </a:bodyPr>
          <a:lstStyle/>
          <a:p>
            <a:r>
              <a:rPr lang="es-MX" sz="1200" b="1" dirty="0">
                <a:solidFill>
                  <a:srgbClr val="009999"/>
                </a:solidFill>
                <a:latin typeface="Verdana" panose="020B0604030504040204" pitchFamily="34" charset="0"/>
                <a:ea typeface="Verdana" panose="020B0604030504040204" pitchFamily="34" charset="0"/>
                <a:cs typeface="Verdana" panose="020B0604030504040204" pitchFamily="34" charset="0"/>
              </a:rPr>
              <a:t>Ubicación</a:t>
            </a:r>
            <a:r>
              <a:rPr lang="es-MX" sz="1200" dirty="0">
                <a:latin typeface="Verdana" panose="020B0604030504040204" pitchFamily="34" charset="0"/>
                <a:ea typeface="Verdana" panose="020B0604030504040204" pitchFamily="34" charset="0"/>
                <a:cs typeface="Verdana" panose="020B0604030504040204" pitchFamily="34" charset="0"/>
              </a:rPr>
              <a:t/>
            </a:r>
            <a:br>
              <a:rPr lang="es-MX" sz="1200" dirty="0">
                <a:latin typeface="Verdana" panose="020B0604030504040204" pitchFamily="34" charset="0"/>
                <a:ea typeface="Verdana" panose="020B0604030504040204" pitchFamily="34" charset="0"/>
                <a:cs typeface="Verdana" panose="020B0604030504040204" pitchFamily="34" charset="0"/>
              </a:rPr>
            </a:br>
            <a: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Zacatecas 94</a:t>
            </a:r>
            <a:b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Col. Roma Norte</a:t>
            </a:r>
            <a:b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Del. Cuauhtémoc</a:t>
            </a:r>
            <a:endParaRPr lang="es-MX" sz="1200" b="0" i="0" dirty="0">
              <a:solidFill>
                <a:schemeClr val="bg1">
                  <a:lumMod val="65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3" name="Imagen 2"/>
          <p:cNvPicPr>
            <a:picLocks noChangeAspect="1"/>
          </p:cNvPicPr>
          <p:nvPr/>
        </p:nvPicPr>
        <p:blipFill>
          <a:blip r:embed="rId2"/>
          <a:stretch>
            <a:fillRect/>
          </a:stretch>
        </p:blipFill>
        <p:spPr>
          <a:xfrm>
            <a:off x="2346745" y="1650542"/>
            <a:ext cx="5555410" cy="465476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112" y="3844573"/>
            <a:ext cx="440676" cy="214043"/>
          </a:xfrm>
          <a:prstGeom prst="rect">
            <a:avLst/>
          </a:prstGeom>
        </p:spPr>
      </p:pic>
      <p:sp>
        <p:nvSpPr>
          <p:cNvPr id="11" name="Rectángulo 10"/>
          <p:cNvSpPr/>
          <p:nvPr/>
        </p:nvSpPr>
        <p:spPr>
          <a:xfrm>
            <a:off x="2971660" y="892891"/>
            <a:ext cx="4305579" cy="369332"/>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Casa Rafael Galván</a:t>
            </a:r>
            <a:endParaRPr kumimoji="0" lang="es-MX" sz="2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2" name="Conector recto 11">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Difusión Cultural</a:t>
            </a:r>
          </a:p>
        </p:txBody>
      </p:sp>
      <p:pic>
        <p:nvPicPr>
          <p:cNvPr id="14" name="Imagen 13">
            <a:extLst>
              <a:ext uri="{FF2B5EF4-FFF2-40B4-BE49-F238E27FC236}">
                <a16:creationId xmlns:a16="http://schemas.microsoft.com/office/drawing/2014/main" id="{66C5F486-AF08-4D5A-876A-7525D10CF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5" name="CuadroTexto 14">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Centros Culturales</a:t>
            </a:r>
          </a:p>
        </p:txBody>
      </p:sp>
      <p:pic>
        <p:nvPicPr>
          <p:cNvPr id="16" name="Imagen 15">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7" name="Rectángulo redondeado 16"/>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Centros</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93566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La UAM</a:t>
            </a:r>
          </a:p>
        </p:txBody>
      </p:sp>
      <p:pic>
        <p:nvPicPr>
          <p:cNvPr id="8" name="Imagen 7">
            <a:extLst>
              <a:ext uri="{FF2B5EF4-FFF2-40B4-BE49-F238E27FC236}">
                <a16:creationId xmlns:a16="http://schemas.microsoft.com/office/drawing/2014/main" id="{66C5F486-AF08-4D5A-876A-7525D10CF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33" name="CuadroTexto 32">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Organización académica</a:t>
            </a:r>
          </a:p>
        </p:txBody>
      </p:sp>
      <p:sp>
        <p:nvSpPr>
          <p:cNvPr id="34" name="3 CuadroTexto"/>
          <p:cNvSpPr txBox="1">
            <a:spLocks noChangeArrowheads="1"/>
          </p:cNvSpPr>
          <p:nvPr/>
        </p:nvSpPr>
        <p:spPr bwMode="auto">
          <a:xfrm>
            <a:off x="1809349" y="2331813"/>
            <a:ext cx="4181876" cy="496996"/>
          </a:xfrm>
          <a:prstGeom prst="rect">
            <a:avLst/>
          </a:prstGeom>
          <a:noFill/>
          <a:ln w="9525">
            <a:noFill/>
            <a:miter lim="800000"/>
            <a:headEnd/>
            <a:tailEnd/>
          </a:ln>
        </p:spPr>
        <p:txBody>
          <a:bodyPr wrap="square">
            <a:spAutoFit/>
          </a:bodyPr>
          <a:lstStyle/>
          <a:p>
            <a:pPr fontAlgn="auto">
              <a:lnSpc>
                <a:spcPct val="150000"/>
              </a:lnSpc>
              <a:spcBef>
                <a:spcPts val="0"/>
              </a:spcBef>
              <a:spcAft>
                <a:spcPts val="0"/>
              </a:spcAft>
              <a:defRPr/>
            </a:pPr>
            <a:r>
              <a:rPr lang="es-MX" sz="2000" dirty="0">
                <a:latin typeface="Arial" panose="020B0604020202020204" pitchFamily="34" charset="0"/>
                <a:cs typeface="Arial" panose="020B0604020202020204" pitchFamily="34" charset="0"/>
              </a:rPr>
              <a:t>Departamentos académicos</a:t>
            </a:r>
          </a:p>
        </p:txBody>
      </p:sp>
      <p:sp>
        <p:nvSpPr>
          <p:cNvPr id="35" name="Título 1">
            <a:extLst>
              <a:ext uri="{FF2B5EF4-FFF2-40B4-BE49-F238E27FC236}">
                <a16:creationId xmlns:a16="http://schemas.microsoft.com/office/drawing/2014/main" id="{9025B7A3-D9D6-48F5-B533-9FAA03EF8538}"/>
              </a:ext>
            </a:extLst>
          </p:cNvPr>
          <p:cNvSpPr txBox="1">
            <a:spLocks/>
          </p:cNvSpPr>
          <p:nvPr/>
        </p:nvSpPr>
        <p:spPr>
          <a:xfrm>
            <a:off x="942870" y="1581149"/>
            <a:ext cx="4178333"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latin typeface="Arial" panose="020B0604020202020204" pitchFamily="34" charset="0"/>
                <a:cs typeface="Arial" panose="020B0604020202020204" pitchFamily="34" charset="0"/>
              </a:rPr>
              <a:t>Organización Académica </a:t>
            </a:r>
            <a:endParaRPr kumimoji="0" lang="x-none" sz="2800" b="0" i="0" u="none" strike="noStrike" kern="1200" cap="none" spc="0" normalizeH="0" baseline="0" noProof="0" dirty="0">
              <a:ln w="3175" cmpd="sng">
                <a:noFill/>
              </a:ln>
              <a:effectLst/>
              <a:uLnTx/>
              <a:uFillTx/>
              <a:latin typeface="Arial" panose="020B0604020202020204" pitchFamily="34" charset="0"/>
              <a:cs typeface="Arial" panose="020B0604020202020204" pitchFamily="34" charset="0"/>
            </a:endParaRPr>
          </a:p>
        </p:txBody>
      </p:sp>
      <p:sp>
        <p:nvSpPr>
          <p:cNvPr id="36" name="3 CuadroTexto">
            <a:extLst>
              <a:ext uri="{FF2B5EF4-FFF2-40B4-BE49-F238E27FC236}">
                <a16:creationId xmlns:a16="http://schemas.microsoft.com/office/drawing/2014/main" id="{7C4AF269-1092-4336-8A16-A4A0E5B82350}"/>
              </a:ext>
            </a:extLst>
          </p:cNvPr>
          <p:cNvSpPr txBox="1">
            <a:spLocks noChangeArrowheads="1"/>
          </p:cNvSpPr>
          <p:nvPr/>
        </p:nvSpPr>
        <p:spPr bwMode="auto">
          <a:xfrm>
            <a:off x="990600" y="2278860"/>
            <a:ext cx="865804" cy="577850"/>
          </a:xfrm>
          <a:prstGeom prst="rect">
            <a:avLst/>
          </a:prstGeom>
          <a:noFill/>
          <a:ln w="9525">
            <a:noFill/>
            <a:miter lim="800000"/>
            <a:headEnd/>
            <a:tailEnd/>
          </a:ln>
        </p:spPr>
        <p:txBody>
          <a:bodyPr wrap="square">
            <a:spAutoFit/>
          </a:bodyPr>
          <a:lstStyle/>
          <a:p>
            <a:pPr algn="r" fontAlgn="auto">
              <a:lnSpc>
                <a:spcPct val="150000"/>
              </a:lnSpc>
              <a:spcBef>
                <a:spcPts val="0"/>
              </a:spcBef>
              <a:spcAft>
                <a:spcPts val="0"/>
              </a:spcAft>
              <a:defRPr/>
            </a:pPr>
            <a:r>
              <a:rPr lang="es-MX" sz="2400" b="1" dirty="0">
                <a:solidFill>
                  <a:srgbClr val="0070C0"/>
                </a:solidFill>
                <a:latin typeface="Arial" panose="020B0604020202020204" pitchFamily="34" charset="0"/>
                <a:cs typeface="Arial" panose="020B0604020202020204" pitchFamily="34" charset="0"/>
              </a:rPr>
              <a:t>58</a:t>
            </a:r>
          </a:p>
        </p:txBody>
      </p:sp>
      <p:sp>
        <p:nvSpPr>
          <p:cNvPr id="37" name="3 CuadroTexto">
            <a:extLst>
              <a:ext uri="{FF2B5EF4-FFF2-40B4-BE49-F238E27FC236}">
                <a16:creationId xmlns:a16="http://schemas.microsoft.com/office/drawing/2014/main" id="{D7FCED55-BD24-4507-A41B-4E6F6311B5BA}"/>
              </a:ext>
            </a:extLst>
          </p:cNvPr>
          <p:cNvSpPr txBox="1">
            <a:spLocks noChangeArrowheads="1"/>
          </p:cNvSpPr>
          <p:nvPr/>
        </p:nvSpPr>
        <p:spPr bwMode="auto">
          <a:xfrm>
            <a:off x="1809349" y="2868504"/>
            <a:ext cx="4181876" cy="496996"/>
          </a:xfrm>
          <a:prstGeom prst="rect">
            <a:avLst/>
          </a:prstGeom>
          <a:noFill/>
          <a:ln w="9525">
            <a:noFill/>
            <a:miter lim="800000"/>
            <a:headEnd/>
            <a:tailEnd/>
          </a:ln>
        </p:spPr>
        <p:txBody>
          <a:bodyPr wrap="square">
            <a:spAutoFit/>
          </a:bodyPr>
          <a:lstStyle/>
          <a:p>
            <a:pPr fontAlgn="auto">
              <a:lnSpc>
                <a:spcPct val="150000"/>
              </a:lnSpc>
              <a:spcBef>
                <a:spcPts val="0"/>
              </a:spcBef>
              <a:spcAft>
                <a:spcPts val="0"/>
              </a:spcAft>
              <a:defRPr/>
            </a:pPr>
            <a:r>
              <a:rPr lang="es-MX" sz="2000" dirty="0">
                <a:latin typeface="Arial" panose="020B0604020202020204" pitchFamily="34" charset="0"/>
                <a:cs typeface="Arial" panose="020B0604020202020204" pitchFamily="34" charset="0"/>
              </a:rPr>
              <a:t>Áreas de investigación</a:t>
            </a:r>
          </a:p>
        </p:txBody>
      </p:sp>
      <p:sp>
        <p:nvSpPr>
          <p:cNvPr id="38" name="3 CuadroTexto">
            <a:extLst>
              <a:ext uri="{FF2B5EF4-FFF2-40B4-BE49-F238E27FC236}">
                <a16:creationId xmlns:a16="http://schemas.microsoft.com/office/drawing/2014/main" id="{EBDD4851-E574-46C0-985B-5493C76BB8D9}"/>
              </a:ext>
            </a:extLst>
          </p:cNvPr>
          <p:cNvSpPr txBox="1">
            <a:spLocks noChangeArrowheads="1"/>
          </p:cNvSpPr>
          <p:nvPr/>
        </p:nvSpPr>
        <p:spPr bwMode="auto">
          <a:xfrm>
            <a:off x="1024022" y="2809027"/>
            <a:ext cx="865804" cy="577850"/>
          </a:xfrm>
          <a:prstGeom prst="rect">
            <a:avLst/>
          </a:prstGeom>
          <a:noFill/>
          <a:ln w="9525">
            <a:noFill/>
            <a:miter lim="800000"/>
            <a:headEnd/>
            <a:tailEnd/>
          </a:ln>
        </p:spPr>
        <p:txBody>
          <a:bodyPr wrap="square">
            <a:spAutoFit/>
          </a:bodyPr>
          <a:lstStyle/>
          <a:p>
            <a:pPr algn="r" fontAlgn="auto">
              <a:lnSpc>
                <a:spcPct val="150000"/>
              </a:lnSpc>
              <a:spcBef>
                <a:spcPts val="0"/>
              </a:spcBef>
              <a:spcAft>
                <a:spcPts val="0"/>
              </a:spcAft>
              <a:defRPr/>
            </a:pPr>
            <a:r>
              <a:rPr lang="es-MX" sz="2400" b="1" dirty="0">
                <a:solidFill>
                  <a:srgbClr val="C36E3B"/>
                </a:solidFill>
                <a:latin typeface="Arial" panose="020B0604020202020204" pitchFamily="34" charset="0"/>
                <a:cs typeface="Arial" panose="020B0604020202020204" pitchFamily="34" charset="0"/>
              </a:rPr>
              <a:t>216</a:t>
            </a:r>
            <a:endParaRPr lang="es-MX" sz="2400" dirty="0">
              <a:solidFill>
                <a:srgbClr val="C36E3B"/>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5" name="Rectángulo redondeado 14"/>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spTree>
    <p:extLst>
      <p:ext uri="{BB962C8B-B14F-4D97-AF65-F5344CB8AC3E}">
        <p14:creationId xmlns:p14="http://schemas.microsoft.com/office/powerpoint/2010/main" val="36709034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718327" y="5783300"/>
            <a:ext cx="2479675" cy="1015663"/>
          </a:xfrm>
          <a:prstGeom prst="rect">
            <a:avLst/>
          </a:prstGeom>
        </p:spPr>
        <p:txBody>
          <a:bodyPr wrap="square">
            <a:spAutoFit/>
          </a:bodyPr>
          <a:lstStyle/>
          <a:p>
            <a:r>
              <a:rPr lang="es-MX" sz="1200" b="1" dirty="0">
                <a:solidFill>
                  <a:srgbClr val="009999"/>
                </a:solidFill>
                <a:latin typeface="Verdana" panose="020B0604030504040204" pitchFamily="34" charset="0"/>
                <a:ea typeface="Verdana" panose="020B0604030504040204" pitchFamily="34" charset="0"/>
                <a:cs typeface="Verdana" panose="020B0604030504040204" pitchFamily="34" charset="0"/>
              </a:rPr>
              <a:t>Ubicación</a:t>
            </a:r>
            <a:r>
              <a:rPr lang="es-MX" sz="1200" dirty="0">
                <a:latin typeface="Verdana" panose="020B0604030504040204" pitchFamily="34" charset="0"/>
                <a:ea typeface="Verdana" panose="020B0604030504040204" pitchFamily="34" charset="0"/>
                <a:cs typeface="Verdana" panose="020B0604030504040204" pitchFamily="34" charset="0"/>
              </a:rPr>
              <a:t/>
            </a:r>
            <a:br>
              <a:rPr lang="es-MX" sz="1200" dirty="0">
                <a:latin typeface="Verdana" panose="020B0604030504040204" pitchFamily="34" charset="0"/>
                <a:ea typeface="Verdana" panose="020B0604030504040204" pitchFamily="34" charset="0"/>
                <a:cs typeface="Verdana" panose="020B0604030504040204" pitchFamily="34" charset="0"/>
              </a:rPr>
            </a:br>
            <a: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General Pedro Antonio de los Santos 84</a:t>
            </a:r>
            <a:b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Col. San Miguel Chapultepec</a:t>
            </a:r>
            <a:b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Del. Miguel Hidalgo</a:t>
            </a:r>
            <a:endParaRPr lang="es-MX" sz="1200" b="0" i="0" dirty="0">
              <a:solidFill>
                <a:schemeClr val="bg1">
                  <a:lumMod val="65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3" name="Imagen 2"/>
          <p:cNvPicPr>
            <a:picLocks noChangeAspect="1"/>
          </p:cNvPicPr>
          <p:nvPr/>
        </p:nvPicPr>
        <p:blipFill>
          <a:blip r:embed="rId2"/>
          <a:stretch>
            <a:fillRect/>
          </a:stretch>
        </p:blipFill>
        <p:spPr>
          <a:xfrm>
            <a:off x="1894791" y="1402360"/>
            <a:ext cx="6459315" cy="4335675"/>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143" y="2965039"/>
            <a:ext cx="440676" cy="214043"/>
          </a:xfrm>
          <a:prstGeom prst="rect">
            <a:avLst/>
          </a:prstGeom>
        </p:spPr>
      </p:pic>
      <p:sp>
        <p:nvSpPr>
          <p:cNvPr id="9" name="Rectángulo 8"/>
          <p:cNvSpPr/>
          <p:nvPr/>
        </p:nvSpPr>
        <p:spPr>
          <a:xfrm>
            <a:off x="2971660" y="892891"/>
            <a:ext cx="4305579" cy="369332"/>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Casa del Tiempo</a:t>
            </a:r>
            <a:endParaRPr kumimoji="0" lang="es-MX" sz="2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2" name="Conector recto 11">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Difusión Cultural</a:t>
            </a:r>
          </a:p>
        </p:txBody>
      </p:sp>
      <p:pic>
        <p:nvPicPr>
          <p:cNvPr id="14" name="Imagen 13">
            <a:extLst>
              <a:ext uri="{FF2B5EF4-FFF2-40B4-BE49-F238E27FC236}">
                <a16:creationId xmlns:a16="http://schemas.microsoft.com/office/drawing/2014/main" id="{66C5F486-AF08-4D5A-876A-7525D10CF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5" name="CuadroTexto 14">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Centros Culturales</a:t>
            </a:r>
          </a:p>
        </p:txBody>
      </p:sp>
      <p:pic>
        <p:nvPicPr>
          <p:cNvPr id="16" name="Imagen 15">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7" name="Rectángulo redondeado 16"/>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Centros</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775364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717527" y="5780813"/>
            <a:ext cx="1585763" cy="830997"/>
          </a:xfrm>
          <a:prstGeom prst="rect">
            <a:avLst/>
          </a:prstGeom>
        </p:spPr>
        <p:txBody>
          <a:bodyPr wrap="square">
            <a:spAutoFit/>
          </a:bodyPr>
          <a:lstStyle/>
          <a:p>
            <a:r>
              <a:rPr lang="es-MX" sz="1200" b="1" dirty="0">
                <a:solidFill>
                  <a:srgbClr val="009999"/>
                </a:solidFill>
                <a:latin typeface="Verdana" panose="020B0604030504040204" pitchFamily="34" charset="0"/>
                <a:ea typeface="Verdana" panose="020B0604030504040204" pitchFamily="34" charset="0"/>
                <a:cs typeface="Verdana" panose="020B0604030504040204" pitchFamily="34" charset="0"/>
              </a:rPr>
              <a:t>Ubicación</a:t>
            </a:r>
            <a:r>
              <a:rPr lang="es-MX" sz="1200" dirty="0">
                <a:latin typeface="Verdana" panose="020B0604030504040204" pitchFamily="34" charset="0"/>
                <a:ea typeface="Verdana" panose="020B0604030504040204" pitchFamily="34" charset="0"/>
                <a:cs typeface="Verdana" panose="020B0604030504040204" pitchFamily="34" charset="0"/>
              </a:rPr>
              <a:t/>
            </a:r>
            <a:br>
              <a:rPr lang="es-MX" sz="1200" dirty="0">
                <a:latin typeface="Verdana" panose="020B0604030504040204" pitchFamily="34" charset="0"/>
                <a:ea typeface="Verdana" panose="020B0604030504040204" pitchFamily="34" charset="0"/>
                <a:cs typeface="Verdana" panose="020B0604030504040204" pitchFamily="34" charset="0"/>
              </a:rPr>
            </a:br>
            <a: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Medellín 28</a:t>
            </a:r>
            <a:b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Col. Roma Norte</a:t>
            </a:r>
            <a:b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Del. Cuauhtémoc</a:t>
            </a:r>
            <a:endParaRPr lang="es-MX" sz="1200" b="0" i="0" dirty="0">
              <a:solidFill>
                <a:schemeClr val="bg1">
                  <a:lumMod val="65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3" name="Imagen 2"/>
          <p:cNvPicPr>
            <a:picLocks noChangeAspect="1"/>
          </p:cNvPicPr>
          <p:nvPr/>
        </p:nvPicPr>
        <p:blipFill>
          <a:blip r:embed="rId2"/>
          <a:stretch>
            <a:fillRect/>
          </a:stretch>
        </p:blipFill>
        <p:spPr>
          <a:xfrm>
            <a:off x="2276131" y="1602042"/>
            <a:ext cx="5696637" cy="450829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177" y="3649420"/>
            <a:ext cx="440676" cy="214043"/>
          </a:xfrm>
          <a:prstGeom prst="rect">
            <a:avLst/>
          </a:prstGeom>
        </p:spPr>
      </p:pic>
      <p:sp>
        <p:nvSpPr>
          <p:cNvPr id="9" name="Rectángulo 8"/>
          <p:cNvSpPr/>
          <p:nvPr/>
        </p:nvSpPr>
        <p:spPr>
          <a:xfrm>
            <a:off x="2971660" y="892891"/>
            <a:ext cx="4305579" cy="369332"/>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Galería Metropolitana</a:t>
            </a:r>
            <a:endParaRPr kumimoji="0" lang="es-MX" sz="2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2" name="Conector recto 11">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Difusión Cultural</a:t>
            </a:r>
          </a:p>
        </p:txBody>
      </p:sp>
      <p:pic>
        <p:nvPicPr>
          <p:cNvPr id="14" name="Imagen 13">
            <a:extLst>
              <a:ext uri="{FF2B5EF4-FFF2-40B4-BE49-F238E27FC236}">
                <a16:creationId xmlns:a16="http://schemas.microsoft.com/office/drawing/2014/main" id="{66C5F486-AF08-4D5A-876A-7525D10CF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5" name="CuadroTexto 14">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Centros Culturales</a:t>
            </a:r>
          </a:p>
        </p:txBody>
      </p:sp>
      <p:pic>
        <p:nvPicPr>
          <p:cNvPr id="16" name="Imagen 15">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7" name="Rectángulo redondeado 16"/>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Centros</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364366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703681" y="5780813"/>
            <a:ext cx="1620268" cy="830997"/>
          </a:xfrm>
          <a:prstGeom prst="rect">
            <a:avLst/>
          </a:prstGeom>
        </p:spPr>
        <p:txBody>
          <a:bodyPr wrap="square">
            <a:spAutoFit/>
          </a:bodyPr>
          <a:lstStyle/>
          <a:p>
            <a:r>
              <a:rPr lang="es-MX" sz="1200" b="1" dirty="0">
                <a:solidFill>
                  <a:srgbClr val="009999"/>
                </a:solidFill>
                <a:latin typeface="Verdana" panose="020B0604030504040204" pitchFamily="34" charset="0"/>
                <a:ea typeface="Verdana" panose="020B0604030504040204" pitchFamily="34" charset="0"/>
                <a:cs typeface="Verdana" panose="020B0604030504040204" pitchFamily="34" charset="0"/>
              </a:rPr>
              <a:t>Ubicación</a:t>
            </a:r>
            <a:r>
              <a:rPr lang="es-MX" sz="1200" dirty="0">
                <a:latin typeface="Verdana" panose="020B0604030504040204" pitchFamily="34" charset="0"/>
                <a:ea typeface="Verdana" panose="020B0604030504040204" pitchFamily="34" charset="0"/>
                <a:cs typeface="Verdana" panose="020B0604030504040204" pitchFamily="34" charset="0"/>
              </a:rPr>
              <a:t/>
            </a:r>
            <a:br>
              <a:rPr lang="es-MX" sz="1200" dirty="0">
                <a:latin typeface="Verdana" panose="020B0604030504040204" pitchFamily="34" charset="0"/>
                <a:ea typeface="Verdana" panose="020B0604030504040204" pitchFamily="34" charset="0"/>
                <a:cs typeface="Verdana" panose="020B0604030504040204" pitchFamily="34" charset="0"/>
              </a:rPr>
            </a:br>
            <a:r>
              <a:rPr lang="it-IT"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Cozumel 33</a:t>
            </a:r>
            <a:br>
              <a:rPr lang="it-IT"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it-IT"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Col. Roma</a:t>
            </a:r>
            <a:br>
              <a:rPr lang="it-IT"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it-IT"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Del. Cuauhtémoc</a:t>
            </a:r>
            <a:endParaRPr lang="es-MX" sz="1200" b="0" i="0" dirty="0">
              <a:solidFill>
                <a:schemeClr val="bg1">
                  <a:lumMod val="65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3" name="Imagen 2"/>
          <p:cNvPicPr>
            <a:picLocks noChangeAspect="1"/>
          </p:cNvPicPr>
          <p:nvPr/>
        </p:nvPicPr>
        <p:blipFill>
          <a:blip r:embed="rId2"/>
          <a:stretch>
            <a:fillRect/>
          </a:stretch>
        </p:blipFill>
        <p:spPr>
          <a:xfrm>
            <a:off x="2809020" y="1366699"/>
            <a:ext cx="5297607" cy="466753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673" y="3442658"/>
            <a:ext cx="440676" cy="214043"/>
          </a:xfrm>
          <a:prstGeom prst="rect">
            <a:avLst/>
          </a:prstGeom>
        </p:spPr>
      </p:pic>
      <p:sp>
        <p:nvSpPr>
          <p:cNvPr id="9" name="Rectángulo 8"/>
          <p:cNvSpPr/>
          <p:nvPr/>
        </p:nvSpPr>
        <p:spPr>
          <a:xfrm>
            <a:off x="2971660" y="892891"/>
            <a:ext cx="4305579" cy="369332"/>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Teatro Casa de la Paz</a:t>
            </a:r>
            <a:endParaRPr kumimoji="0" lang="es-MX" sz="2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2" name="Conector recto 11">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Difusión Cultural</a:t>
            </a:r>
          </a:p>
        </p:txBody>
      </p:sp>
      <p:pic>
        <p:nvPicPr>
          <p:cNvPr id="14" name="Imagen 13">
            <a:extLst>
              <a:ext uri="{FF2B5EF4-FFF2-40B4-BE49-F238E27FC236}">
                <a16:creationId xmlns:a16="http://schemas.microsoft.com/office/drawing/2014/main" id="{66C5F486-AF08-4D5A-876A-7525D10CF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5" name="CuadroTexto 14">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Centros Culturales</a:t>
            </a:r>
          </a:p>
        </p:txBody>
      </p:sp>
      <p:pic>
        <p:nvPicPr>
          <p:cNvPr id="16" name="Imagen 15">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7" name="Rectángulo redondeado 16"/>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Centros</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668306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714375" y="5787784"/>
            <a:ext cx="2224117" cy="1015663"/>
          </a:xfrm>
          <a:prstGeom prst="rect">
            <a:avLst/>
          </a:prstGeom>
        </p:spPr>
        <p:txBody>
          <a:bodyPr wrap="square">
            <a:spAutoFit/>
          </a:bodyPr>
          <a:lstStyle/>
          <a:p>
            <a:r>
              <a:rPr lang="es-MX" sz="1200" b="1" dirty="0">
                <a:solidFill>
                  <a:srgbClr val="009999"/>
                </a:solidFill>
                <a:latin typeface="Verdana" panose="020B0604030504040204" pitchFamily="34" charset="0"/>
                <a:ea typeface="Verdana" panose="020B0604030504040204" pitchFamily="34" charset="0"/>
                <a:cs typeface="Verdana" panose="020B0604030504040204" pitchFamily="34" charset="0"/>
              </a:rPr>
              <a:t>Ubicación</a:t>
            </a:r>
            <a:r>
              <a:rPr lang="es-MX" sz="1200" dirty="0">
                <a:latin typeface="Verdana" panose="020B0604030504040204" pitchFamily="34" charset="0"/>
                <a:ea typeface="Verdana" panose="020B0604030504040204" pitchFamily="34" charset="0"/>
                <a:cs typeface="Verdana" panose="020B0604030504040204" pitchFamily="34" charset="0"/>
              </a:rPr>
              <a:t/>
            </a:r>
            <a:br>
              <a:rPr lang="es-MX" sz="1200" dirty="0">
                <a:latin typeface="Verdana" panose="020B0604030504040204" pitchFamily="34" charset="0"/>
                <a:ea typeface="Verdana" panose="020B0604030504040204" pitchFamily="34" charset="0"/>
                <a:cs typeface="Verdana" panose="020B0604030504040204" pitchFamily="34" charset="0"/>
              </a:rPr>
            </a:br>
            <a: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Calle Lic. Primo Verdad 10</a:t>
            </a:r>
            <a:b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Esq. Moneda</a:t>
            </a:r>
            <a:b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Col. Centro </a:t>
            </a:r>
            <a:b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br>
            <a:r>
              <a:rPr lang="es-MX" sz="12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Del. Cuauhtémoc</a:t>
            </a:r>
            <a:endParaRPr lang="es-MX" sz="1200" b="0" i="0" dirty="0">
              <a:solidFill>
                <a:schemeClr val="bg1">
                  <a:lumMod val="65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Imagen 3"/>
          <p:cNvPicPr>
            <a:picLocks noChangeAspect="1"/>
          </p:cNvPicPr>
          <p:nvPr/>
        </p:nvPicPr>
        <p:blipFill>
          <a:blip r:embed="rId2"/>
          <a:stretch>
            <a:fillRect/>
          </a:stretch>
        </p:blipFill>
        <p:spPr>
          <a:xfrm>
            <a:off x="2256901" y="1344461"/>
            <a:ext cx="6859045" cy="4443323"/>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327" y="2603200"/>
            <a:ext cx="440676" cy="214043"/>
          </a:xfrm>
          <a:prstGeom prst="rect">
            <a:avLst/>
          </a:prstGeom>
        </p:spPr>
      </p:pic>
      <p:sp>
        <p:nvSpPr>
          <p:cNvPr id="9" name="Rectángulo 8"/>
          <p:cNvSpPr/>
          <p:nvPr/>
        </p:nvSpPr>
        <p:spPr>
          <a:xfrm>
            <a:off x="2971660" y="892891"/>
            <a:ext cx="4705490" cy="369332"/>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Casa de la Primera Imprenta de América</a:t>
            </a:r>
            <a:endParaRPr kumimoji="0" lang="es-MX" sz="2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3" name="Conector recto 12">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Difusión Cultural</a:t>
            </a:r>
          </a:p>
        </p:txBody>
      </p:sp>
      <p:pic>
        <p:nvPicPr>
          <p:cNvPr id="15" name="Imagen 14">
            <a:extLst>
              <a:ext uri="{FF2B5EF4-FFF2-40B4-BE49-F238E27FC236}">
                <a16:creationId xmlns:a16="http://schemas.microsoft.com/office/drawing/2014/main" id="{66C5F486-AF08-4D5A-876A-7525D10CF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6" name="CuadroTexto 15">
            <a:extLst>
              <a:ext uri="{FF2B5EF4-FFF2-40B4-BE49-F238E27FC236}">
                <a16:creationId xmlns:a16="http://schemas.microsoft.com/office/drawing/2014/main" id="{AC8114E4-4DA9-48DD-9C3E-458211F0C2BB}"/>
              </a:ext>
            </a:extLst>
          </p:cNvPr>
          <p:cNvSpPr txBox="1"/>
          <p:nvPr/>
        </p:nvSpPr>
        <p:spPr>
          <a:xfrm>
            <a:off x="9123266" y="976077"/>
            <a:ext cx="2535334"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Centros Culturales</a:t>
            </a:r>
          </a:p>
        </p:txBody>
      </p:sp>
      <p:pic>
        <p:nvPicPr>
          <p:cNvPr id="17" name="Imagen 16">
            <a:extLst>
              <a:ext uri="{FF2B5EF4-FFF2-40B4-BE49-F238E27FC236}">
                <a16:creationId xmlns:a16="http://schemas.microsoft.com/office/drawing/2014/main" id="{41F6A523-2776-45CF-A75D-0B5902D6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8" name="Rectángulo redondeado 17"/>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6" action="ppaction://hlinksldjump"/>
              </a:rPr>
              <a:t>Volver a Centros</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647931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13274" y="2117641"/>
            <a:ext cx="6622351" cy="2519200"/>
          </a:xfrm>
          <a:prstGeom prst="rect">
            <a:avLst/>
          </a:prstGeom>
        </p:spPr>
      </p:pic>
      <p:sp>
        <p:nvSpPr>
          <p:cNvPr id="5" name="Rectángulo 4"/>
          <p:cNvSpPr/>
          <p:nvPr/>
        </p:nvSpPr>
        <p:spPr>
          <a:xfrm>
            <a:off x="2971660" y="892891"/>
            <a:ext cx="4705490" cy="646331"/>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Premio a la Investigación 2017</a:t>
            </a:r>
          </a:p>
          <a:p>
            <a:pPr lvl="0" algn="ctr">
              <a:defRPr/>
            </a:pPr>
            <a:r>
              <a:rPr kumimoji="0" lang="es-MX"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Vigésimo sexto concurso anual</a:t>
            </a:r>
          </a:p>
        </p:txBody>
      </p:sp>
      <p:cxnSp>
        <p:nvCxnSpPr>
          <p:cNvPr id="7" name="Conector recto 6">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Premios y distinciones</a:t>
            </a:r>
          </a:p>
        </p:txBody>
      </p:sp>
      <p:pic>
        <p:nvPicPr>
          <p:cNvPr id="9" name="Imagen 8">
            <a:extLst>
              <a:ext uri="{FF2B5EF4-FFF2-40B4-BE49-F238E27FC236}">
                <a16:creationId xmlns:a16="http://schemas.microsoft.com/office/drawing/2014/main" id="{66C5F486-AF08-4D5A-876A-7525D10CF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1" name="CuadroTexto 10">
            <a:extLst>
              <a:ext uri="{FF2B5EF4-FFF2-40B4-BE49-F238E27FC236}">
                <a16:creationId xmlns:a16="http://schemas.microsoft.com/office/drawing/2014/main" id="{AC8114E4-4DA9-48DD-9C3E-458211F0C2BB}"/>
              </a:ext>
            </a:extLst>
          </p:cNvPr>
          <p:cNvSpPr txBox="1"/>
          <p:nvPr/>
        </p:nvSpPr>
        <p:spPr>
          <a:xfrm>
            <a:off x="8982075" y="976077"/>
            <a:ext cx="2676525"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Premio a la Investigación 2017</a:t>
            </a:r>
          </a:p>
        </p:txBody>
      </p:sp>
      <p:pic>
        <p:nvPicPr>
          <p:cNvPr id="12" name="Imagen 11">
            <a:extLst>
              <a:ext uri="{FF2B5EF4-FFF2-40B4-BE49-F238E27FC236}">
                <a16:creationId xmlns:a16="http://schemas.microsoft.com/office/drawing/2014/main" id="{41F6A523-2776-45CF-A75D-0B5902D63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Premios</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164120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ángulo 4"/>
          <p:cNvSpPr/>
          <p:nvPr/>
        </p:nvSpPr>
        <p:spPr>
          <a:xfrm>
            <a:off x="2971660" y="892891"/>
            <a:ext cx="4705490" cy="369332"/>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Premio a la Docencia 2017</a:t>
            </a:r>
          </a:p>
        </p:txBody>
      </p:sp>
      <p:cxnSp>
        <p:nvCxnSpPr>
          <p:cNvPr id="7" name="Conector recto 6">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Premios y distinciones</a:t>
            </a:r>
          </a:p>
        </p:txBody>
      </p:sp>
      <p:pic>
        <p:nvPicPr>
          <p:cNvPr id="9" name="Imagen 8">
            <a:extLst>
              <a:ext uri="{FF2B5EF4-FFF2-40B4-BE49-F238E27FC236}">
                <a16:creationId xmlns:a16="http://schemas.microsoft.com/office/drawing/2014/main" id="{66C5F486-AF08-4D5A-876A-7525D10CF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1" name="CuadroTexto 10">
            <a:extLst>
              <a:ext uri="{FF2B5EF4-FFF2-40B4-BE49-F238E27FC236}">
                <a16:creationId xmlns:a16="http://schemas.microsoft.com/office/drawing/2014/main" id="{AC8114E4-4DA9-48DD-9C3E-458211F0C2BB}"/>
              </a:ext>
            </a:extLst>
          </p:cNvPr>
          <p:cNvSpPr txBox="1"/>
          <p:nvPr/>
        </p:nvSpPr>
        <p:spPr>
          <a:xfrm>
            <a:off x="8982075" y="976077"/>
            <a:ext cx="2676525"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Premio a la Docencia 2017</a:t>
            </a:r>
          </a:p>
        </p:txBody>
      </p:sp>
      <p:pic>
        <p:nvPicPr>
          <p:cNvPr id="12" name="Imagen 11">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pic>
        <p:nvPicPr>
          <p:cNvPr id="13" name="Imagen 12"/>
          <p:cNvPicPr>
            <a:picLocks noChangeAspect="1"/>
          </p:cNvPicPr>
          <p:nvPr/>
        </p:nvPicPr>
        <p:blipFill>
          <a:blip r:embed="rId4"/>
          <a:stretch>
            <a:fillRect/>
          </a:stretch>
        </p:blipFill>
        <p:spPr>
          <a:xfrm>
            <a:off x="1813273" y="1337903"/>
            <a:ext cx="6622351" cy="5377867"/>
          </a:xfrm>
          <a:prstGeom prst="rect">
            <a:avLst/>
          </a:prstGeom>
        </p:spPr>
      </p:pic>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Premios</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199160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ángulo 4"/>
          <p:cNvSpPr/>
          <p:nvPr/>
        </p:nvSpPr>
        <p:spPr>
          <a:xfrm>
            <a:off x="2971660" y="892891"/>
            <a:ext cx="4705490" cy="369332"/>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Honoris Causa y Profesor Distinguido</a:t>
            </a:r>
          </a:p>
        </p:txBody>
      </p:sp>
      <p:cxnSp>
        <p:nvCxnSpPr>
          <p:cNvPr id="7" name="Conector recto 6">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Premios y distinciones</a:t>
            </a:r>
          </a:p>
        </p:txBody>
      </p:sp>
      <p:pic>
        <p:nvPicPr>
          <p:cNvPr id="9" name="Imagen 8">
            <a:extLst>
              <a:ext uri="{FF2B5EF4-FFF2-40B4-BE49-F238E27FC236}">
                <a16:creationId xmlns:a16="http://schemas.microsoft.com/office/drawing/2014/main" id="{66C5F486-AF08-4D5A-876A-7525D10CF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1" name="CuadroTexto 10">
            <a:extLst>
              <a:ext uri="{FF2B5EF4-FFF2-40B4-BE49-F238E27FC236}">
                <a16:creationId xmlns:a16="http://schemas.microsoft.com/office/drawing/2014/main" id="{AC8114E4-4DA9-48DD-9C3E-458211F0C2BB}"/>
              </a:ext>
            </a:extLst>
          </p:cNvPr>
          <p:cNvSpPr txBox="1"/>
          <p:nvPr/>
        </p:nvSpPr>
        <p:spPr>
          <a:xfrm>
            <a:off x="8982075" y="976077"/>
            <a:ext cx="2676525" cy="646331"/>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Honoris Causa </a:t>
            </a:r>
            <a:br>
              <a:rPr lang="es-MX" dirty="0">
                <a:solidFill>
                  <a:schemeClr val="bg1"/>
                </a:solidFill>
                <a:latin typeface="Univers Condensed" panose="020B0606020202060204" pitchFamily="34" charset="0"/>
              </a:rPr>
            </a:br>
            <a:r>
              <a:rPr lang="es-MX" dirty="0">
                <a:solidFill>
                  <a:schemeClr val="bg1"/>
                </a:solidFill>
                <a:latin typeface="Univers Condensed" panose="020B0606020202060204" pitchFamily="34" charset="0"/>
              </a:rPr>
              <a:t>y Profesor Distinguido</a:t>
            </a:r>
          </a:p>
        </p:txBody>
      </p:sp>
      <p:pic>
        <p:nvPicPr>
          <p:cNvPr id="12" name="Imagen 11">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pic>
        <p:nvPicPr>
          <p:cNvPr id="14" name="Imagen 13"/>
          <p:cNvPicPr>
            <a:picLocks noChangeAspect="1"/>
          </p:cNvPicPr>
          <p:nvPr/>
        </p:nvPicPr>
        <p:blipFill>
          <a:blip r:embed="rId4"/>
          <a:stretch>
            <a:fillRect/>
          </a:stretch>
        </p:blipFill>
        <p:spPr>
          <a:xfrm>
            <a:off x="783393" y="1863306"/>
            <a:ext cx="8682113" cy="2084715"/>
          </a:xfrm>
          <a:prstGeom prst="rect">
            <a:avLst/>
          </a:prstGeom>
        </p:spPr>
      </p:pic>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Premios</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607533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ángulo 4"/>
          <p:cNvSpPr/>
          <p:nvPr/>
        </p:nvSpPr>
        <p:spPr>
          <a:xfrm>
            <a:off x="2971660" y="892891"/>
            <a:ext cx="4705490" cy="646331"/>
          </a:xfrm>
          <a:prstGeom prst="rect">
            <a:avLst/>
          </a:prstGeom>
        </p:spPr>
        <p:txBody>
          <a:bodyPr wrap="square">
            <a:spAutoFit/>
          </a:bodyPr>
          <a:lstStyle/>
          <a:p>
            <a:pPr lvl="0" algn="ctr">
              <a:defRPr/>
            </a:pPr>
            <a:r>
              <a:rPr lang="es-MX" b="1" dirty="0">
                <a:latin typeface="Arial" panose="020B0604020202020204" pitchFamily="34" charset="0"/>
                <a:cs typeface="Arial" panose="020B0604020202020204" pitchFamily="34" charset="0"/>
              </a:rPr>
              <a:t>Reconocimientos Nacionales e Internacionales a profesores y alumnos</a:t>
            </a:r>
          </a:p>
        </p:txBody>
      </p:sp>
      <p:cxnSp>
        <p:nvCxnSpPr>
          <p:cNvPr id="7" name="Conector recto 6">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Premios y distinciones</a:t>
            </a:r>
          </a:p>
        </p:txBody>
      </p:sp>
      <p:pic>
        <p:nvPicPr>
          <p:cNvPr id="9" name="Imagen 8">
            <a:extLst>
              <a:ext uri="{FF2B5EF4-FFF2-40B4-BE49-F238E27FC236}">
                <a16:creationId xmlns:a16="http://schemas.microsoft.com/office/drawing/2014/main" id="{66C5F486-AF08-4D5A-876A-7525D10CF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11" name="CuadroTexto 10">
            <a:extLst>
              <a:ext uri="{FF2B5EF4-FFF2-40B4-BE49-F238E27FC236}">
                <a16:creationId xmlns:a16="http://schemas.microsoft.com/office/drawing/2014/main" id="{AC8114E4-4DA9-48DD-9C3E-458211F0C2BB}"/>
              </a:ext>
            </a:extLst>
          </p:cNvPr>
          <p:cNvSpPr txBox="1"/>
          <p:nvPr/>
        </p:nvSpPr>
        <p:spPr>
          <a:xfrm>
            <a:off x="9023230" y="976077"/>
            <a:ext cx="2635370" cy="923330"/>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Reconocimientos Nacionales e Internacionales</a:t>
            </a:r>
          </a:p>
        </p:txBody>
      </p:sp>
      <p:pic>
        <p:nvPicPr>
          <p:cNvPr id="12" name="Imagen 11">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pic>
        <p:nvPicPr>
          <p:cNvPr id="13" name="Imagen 12"/>
          <p:cNvPicPr>
            <a:picLocks noChangeAspect="1"/>
          </p:cNvPicPr>
          <p:nvPr/>
        </p:nvPicPr>
        <p:blipFill>
          <a:blip r:embed="rId4"/>
          <a:stretch>
            <a:fillRect/>
          </a:stretch>
        </p:blipFill>
        <p:spPr>
          <a:xfrm>
            <a:off x="2108548" y="1819902"/>
            <a:ext cx="6622351" cy="3698400"/>
          </a:xfrm>
          <a:prstGeom prst="rect">
            <a:avLst/>
          </a:prstGeom>
        </p:spPr>
      </p:pic>
      <p:sp>
        <p:nvSpPr>
          <p:cNvPr id="10" name="Rectángulo redondeado 9"/>
          <p:cNvSpPr/>
          <p:nvPr/>
        </p:nvSpPr>
        <p:spPr>
          <a:xfrm>
            <a:off x="10540679" y="6405116"/>
            <a:ext cx="1680029" cy="188588"/>
          </a:xfrm>
          <a:prstGeom prst="roundRect">
            <a:avLst/>
          </a:prstGeom>
          <a:solidFill>
            <a:srgbClr val="D0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latin typeface="Arial" panose="020B0604020202020204" pitchFamily="34" charset="0"/>
                <a:cs typeface="Arial" panose="020B0604020202020204" pitchFamily="34" charset="0"/>
                <a:hlinkClick r:id="rId5" action="ppaction://hlinksldjump"/>
              </a:rPr>
              <a:t>Volver a Premios</a:t>
            </a:r>
            <a:r>
              <a:rPr lang="es-MX"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848201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310" y="2725410"/>
            <a:ext cx="3590782" cy="812182"/>
          </a:xfrm>
          <a:prstGeom prst="rect">
            <a:avLst/>
          </a:prstGeom>
        </p:spPr>
      </p:pic>
      <p:sp>
        <p:nvSpPr>
          <p:cNvPr id="11" name="Subtítulo 3"/>
          <p:cNvSpPr txBox="1">
            <a:spLocks/>
          </p:cNvSpPr>
          <p:nvPr/>
        </p:nvSpPr>
        <p:spPr>
          <a:xfrm>
            <a:off x="3208893" y="3821868"/>
            <a:ext cx="4359617" cy="243641"/>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x-none" sz="1400" i="1" dirty="0">
                <a:solidFill>
                  <a:schemeClr val="tx1"/>
                </a:solidFill>
                <a:latin typeface="Arial" panose="020B0604020202020204" pitchFamily="34" charset="0"/>
                <a:cs typeface="Arial" panose="020B0604020202020204" pitchFamily="34" charset="0"/>
              </a:rPr>
              <a:t>Coordinación General de Información Institucional</a:t>
            </a:r>
          </a:p>
        </p:txBody>
      </p:sp>
    </p:spTree>
    <p:extLst>
      <p:ext uri="{BB962C8B-B14F-4D97-AF65-F5344CB8AC3E}">
        <p14:creationId xmlns:p14="http://schemas.microsoft.com/office/powerpoint/2010/main" val="3712236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6C69F236-C03C-4621-A272-C82A39CCAF56}"/>
              </a:ext>
            </a:extLst>
          </p:cNvPr>
          <p:cNvCxnSpPr>
            <a:cxnSpLocks/>
          </p:cNvCxnSpPr>
          <p:nvPr/>
        </p:nvCxnSpPr>
        <p:spPr>
          <a:xfrm flipV="1">
            <a:off x="314325" y="758565"/>
            <a:ext cx="8532716" cy="95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E7EA8E63-9D17-4C6B-82F8-2EB62121F02F}"/>
              </a:ext>
            </a:extLst>
          </p:cNvPr>
          <p:cNvSpPr txBox="1"/>
          <p:nvPr/>
        </p:nvSpPr>
        <p:spPr>
          <a:xfrm>
            <a:off x="8588478" y="560683"/>
            <a:ext cx="3471677" cy="369332"/>
          </a:xfrm>
          <a:prstGeom prst="rect">
            <a:avLst/>
          </a:prstGeom>
          <a:solidFill>
            <a:srgbClr val="A1B6CA"/>
          </a:solidFill>
        </p:spPr>
        <p:txBody>
          <a:bodyPr wrap="square" rtlCol="0">
            <a:spAutoFit/>
          </a:bodyPr>
          <a:lstStyle/>
          <a:p>
            <a:r>
              <a:rPr lang="es-MX" dirty="0">
                <a:solidFill>
                  <a:schemeClr val="bg1"/>
                </a:solidFill>
                <a:latin typeface="Univers Condensed" panose="020B0606020202060204" pitchFamily="34" charset="0"/>
              </a:rPr>
              <a:t>La UAM</a:t>
            </a:r>
          </a:p>
        </p:txBody>
      </p:sp>
      <p:pic>
        <p:nvPicPr>
          <p:cNvPr id="8" name="Imagen 7">
            <a:extLst>
              <a:ext uri="{FF2B5EF4-FFF2-40B4-BE49-F238E27FC236}">
                <a16:creationId xmlns:a16="http://schemas.microsoft.com/office/drawing/2014/main" id="{66C5F486-AF08-4D5A-876A-7525D10CF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6" y="242318"/>
            <a:ext cx="1822860" cy="412304"/>
          </a:xfrm>
          <a:prstGeom prst="rect">
            <a:avLst/>
          </a:prstGeom>
        </p:spPr>
      </p:pic>
      <p:sp>
        <p:nvSpPr>
          <p:cNvPr id="33" name="CuadroTexto 32">
            <a:extLst>
              <a:ext uri="{FF2B5EF4-FFF2-40B4-BE49-F238E27FC236}">
                <a16:creationId xmlns:a16="http://schemas.microsoft.com/office/drawing/2014/main" id="{AC8114E4-4DA9-48DD-9C3E-458211F0C2BB}"/>
              </a:ext>
            </a:extLst>
          </p:cNvPr>
          <p:cNvSpPr txBox="1"/>
          <p:nvPr/>
        </p:nvSpPr>
        <p:spPr>
          <a:xfrm>
            <a:off x="8847041" y="976077"/>
            <a:ext cx="2811559" cy="369332"/>
          </a:xfrm>
          <a:prstGeom prst="rect">
            <a:avLst/>
          </a:prstGeom>
          <a:solidFill>
            <a:srgbClr val="A3A4AA"/>
          </a:solidFill>
        </p:spPr>
        <p:txBody>
          <a:bodyPr wrap="square" rtlCol="0">
            <a:spAutoFit/>
          </a:bodyPr>
          <a:lstStyle/>
          <a:p>
            <a:r>
              <a:rPr lang="es-MX" dirty="0">
                <a:solidFill>
                  <a:schemeClr val="bg1"/>
                </a:solidFill>
                <a:latin typeface="Univers Condensed" panose="020B0606020202060204" pitchFamily="34" charset="0"/>
              </a:rPr>
              <a:t>Comisiones Dictaminadoras</a:t>
            </a:r>
          </a:p>
        </p:txBody>
      </p:sp>
      <p:sp>
        <p:nvSpPr>
          <p:cNvPr id="35" name="Título 1">
            <a:extLst>
              <a:ext uri="{FF2B5EF4-FFF2-40B4-BE49-F238E27FC236}">
                <a16:creationId xmlns:a16="http://schemas.microsoft.com/office/drawing/2014/main" id="{9025B7A3-D9D6-48F5-B533-9FAA03EF8538}"/>
              </a:ext>
            </a:extLst>
          </p:cNvPr>
          <p:cNvSpPr txBox="1">
            <a:spLocks/>
          </p:cNvSpPr>
          <p:nvPr/>
        </p:nvSpPr>
        <p:spPr>
          <a:xfrm>
            <a:off x="942870" y="1581149"/>
            <a:ext cx="6610455" cy="59319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20000"/>
              </a:lnSpc>
              <a:spcBef>
                <a:spcPct val="0"/>
              </a:spcBef>
              <a:spcAft>
                <a:spcPts val="0"/>
              </a:spcAft>
              <a:buClrTx/>
              <a:buSzTx/>
              <a:buFontTx/>
              <a:buNone/>
              <a:tabLst/>
              <a:defRPr/>
            </a:pPr>
            <a:r>
              <a:rPr lang="es-MX" sz="2800" cap="none" dirty="0">
                <a:latin typeface="Arial" panose="020B0604020202020204" pitchFamily="34" charset="0"/>
                <a:cs typeface="Arial" panose="020B0604020202020204" pitchFamily="34" charset="0"/>
              </a:rPr>
              <a:t>9 Comisiones Dictaminadoras</a:t>
            </a:r>
            <a:endParaRPr kumimoji="0" lang="x-none" sz="2800" b="0" i="0" u="none" strike="noStrike" kern="1200" cap="none" spc="0" normalizeH="0" baseline="0" noProof="0" dirty="0">
              <a:ln w="3175" cmpd="sng">
                <a:noFill/>
              </a:ln>
              <a:effectLst/>
              <a:uLnTx/>
              <a:uFillTx/>
              <a:latin typeface="Arial" panose="020B0604020202020204" pitchFamily="34" charset="0"/>
              <a:cs typeface="Arial" panose="020B0604020202020204" pitchFamily="34" charset="0"/>
            </a:endParaRPr>
          </a:p>
        </p:txBody>
      </p:sp>
      <p:sp>
        <p:nvSpPr>
          <p:cNvPr id="12" name="Abrir corchete 11"/>
          <p:cNvSpPr/>
          <p:nvPr/>
        </p:nvSpPr>
        <p:spPr>
          <a:xfrm>
            <a:off x="3513635" y="2407973"/>
            <a:ext cx="253085" cy="3705911"/>
          </a:xfrm>
          <a:prstGeom prst="leftBracket">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CuadroTexto 12">
            <a:extLst>
              <a:ext uri="{FF2B5EF4-FFF2-40B4-BE49-F238E27FC236}">
                <a16:creationId xmlns:a16="http://schemas.microsoft.com/office/drawing/2014/main" id="{92650609-CF62-484D-B2E0-AAF6E71ADED8}"/>
              </a:ext>
            </a:extLst>
          </p:cNvPr>
          <p:cNvSpPr txBox="1"/>
          <p:nvPr/>
        </p:nvSpPr>
        <p:spPr>
          <a:xfrm>
            <a:off x="3571875" y="2362201"/>
            <a:ext cx="4416528" cy="3831818"/>
          </a:xfrm>
          <a:prstGeom prst="rect">
            <a:avLst/>
          </a:prstGeom>
          <a:noFill/>
        </p:spPr>
        <p:txBody>
          <a:bodyPr wrap="square" rtlCol="0">
            <a:spAutoFit/>
          </a:bodyPr>
          <a:lstStyle/>
          <a:p>
            <a:pPr marL="449263" indent="-449263">
              <a:lnSpc>
                <a:spcPct val="150000"/>
              </a:lnSpc>
            </a:pPr>
            <a:r>
              <a:rPr lang="es-MX" dirty="0">
                <a:latin typeface="Arial" panose="020B0604020202020204" pitchFamily="34" charset="0"/>
                <a:cs typeface="Arial" panose="020B0604020202020204" pitchFamily="34" charset="0"/>
              </a:rPr>
              <a:t>I.	Ciencias Básicas</a:t>
            </a:r>
            <a:endParaRPr lang="x-none" dirty="0">
              <a:latin typeface="Arial" panose="020B0604020202020204" pitchFamily="34" charset="0"/>
              <a:cs typeface="Arial" panose="020B0604020202020204" pitchFamily="34" charset="0"/>
            </a:endParaRPr>
          </a:p>
          <a:p>
            <a:pPr marL="449263" indent="-449263">
              <a:lnSpc>
                <a:spcPct val="150000"/>
              </a:lnSpc>
            </a:pPr>
            <a:r>
              <a:rPr lang="es-MX" dirty="0">
                <a:latin typeface="Arial" panose="020B0604020202020204" pitchFamily="34" charset="0"/>
                <a:cs typeface="Arial" panose="020B0604020202020204" pitchFamily="34" charset="0"/>
              </a:rPr>
              <a:t>II.	Ingeniería</a:t>
            </a:r>
            <a:endParaRPr lang="x-none" dirty="0">
              <a:latin typeface="Arial" panose="020B0604020202020204" pitchFamily="34" charset="0"/>
              <a:cs typeface="Arial" panose="020B0604020202020204" pitchFamily="34" charset="0"/>
            </a:endParaRPr>
          </a:p>
          <a:p>
            <a:pPr marL="449263" indent="-449263">
              <a:lnSpc>
                <a:spcPct val="150000"/>
              </a:lnSpc>
            </a:pPr>
            <a:r>
              <a:rPr lang="es-MX" dirty="0">
                <a:latin typeface="Arial" panose="020B0604020202020204" pitchFamily="34" charset="0"/>
                <a:cs typeface="Arial" panose="020B0604020202020204" pitchFamily="34" charset="0"/>
              </a:rPr>
              <a:t>III.	Ciencias Biológicas</a:t>
            </a:r>
            <a:endParaRPr lang="x-none" dirty="0">
              <a:latin typeface="Arial" panose="020B0604020202020204" pitchFamily="34" charset="0"/>
              <a:cs typeface="Arial" panose="020B0604020202020204" pitchFamily="34" charset="0"/>
            </a:endParaRPr>
          </a:p>
          <a:p>
            <a:pPr marL="449263" indent="-449263">
              <a:lnSpc>
                <a:spcPct val="150000"/>
              </a:lnSpc>
            </a:pPr>
            <a:r>
              <a:rPr lang="es-MX" dirty="0">
                <a:latin typeface="Arial" panose="020B0604020202020204" pitchFamily="34" charset="0"/>
                <a:cs typeface="Arial" panose="020B0604020202020204" pitchFamily="34" charset="0"/>
              </a:rPr>
              <a:t>IV.	Ciencias de la Salud </a:t>
            </a:r>
            <a:endParaRPr lang="x-none" dirty="0">
              <a:latin typeface="Arial" panose="020B0604020202020204" pitchFamily="34" charset="0"/>
              <a:cs typeface="Arial" panose="020B0604020202020204" pitchFamily="34" charset="0"/>
            </a:endParaRPr>
          </a:p>
          <a:p>
            <a:pPr marL="449263" indent="-449263">
              <a:lnSpc>
                <a:spcPct val="150000"/>
              </a:lnSpc>
            </a:pPr>
            <a:r>
              <a:rPr lang="es-MX" dirty="0">
                <a:latin typeface="Arial" panose="020B0604020202020204" pitchFamily="34" charset="0"/>
                <a:cs typeface="Arial" panose="020B0604020202020204" pitchFamily="34" charset="0"/>
              </a:rPr>
              <a:t>V.	Ciencias Sociales</a:t>
            </a:r>
            <a:endParaRPr lang="x-none" dirty="0">
              <a:latin typeface="Arial" panose="020B0604020202020204" pitchFamily="34" charset="0"/>
              <a:cs typeface="Arial" panose="020B0604020202020204" pitchFamily="34" charset="0"/>
            </a:endParaRPr>
          </a:p>
          <a:p>
            <a:pPr marL="449263" indent="-449263">
              <a:lnSpc>
                <a:spcPct val="150000"/>
              </a:lnSpc>
            </a:pPr>
            <a:r>
              <a:rPr lang="es-MX" dirty="0">
                <a:latin typeface="Arial" panose="020B0604020202020204" pitchFamily="34" charset="0"/>
                <a:cs typeface="Arial" panose="020B0604020202020204" pitchFamily="34" charset="0"/>
              </a:rPr>
              <a:t>VI.	Ciencias Económico-administrativas </a:t>
            </a:r>
            <a:endParaRPr lang="x-none" dirty="0">
              <a:latin typeface="Arial" panose="020B0604020202020204" pitchFamily="34" charset="0"/>
              <a:cs typeface="Arial" panose="020B0604020202020204" pitchFamily="34" charset="0"/>
            </a:endParaRPr>
          </a:p>
          <a:p>
            <a:pPr marL="449263" indent="-449263">
              <a:lnSpc>
                <a:spcPct val="150000"/>
              </a:lnSpc>
            </a:pPr>
            <a:r>
              <a:rPr lang="es-MX" dirty="0">
                <a:latin typeface="Arial" panose="020B0604020202020204" pitchFamily="34" charset="0"/>
                <a:cs typeface="Arial" panose="020B0604020202020204" pitchFamily="34" charset="0"/>
              </a:rPr>
              <a:t>VII.	Humanidades </a:t>
            </a:r>
            <a:endParaRPr lang="x-none" dirty="0">
              <a:latin typeface="Arial" panose="020B0604020202020204" pitchFamily="34" charset="0"/>
              <a:cs typeface="Arial" panose="020B0604020202020204" pitchFamily="34" charset="0"/>
            </a:endParaRPr>
          </a:p>
          <a:p>
            <a:pPr marL="449263" indent="-449263">
              <a:lnSpc>
                <a:spcPct val="150000"/>
              </a:lnSpc>
            </a:pPr>
            <a:r>
              <a:rPr lang="es-MX" dirty="0">
                <a:latin typeface="Arial" panose="020B0604020202020204" pitchFamily="34" charset="0"/>
                <a:cs typeface="Arial" panose="020B0604020202020204" pitchFamily="34" charset="0"/>
              </a:rPr>
              <a:t>VIII.	Análisis y Métodos del Diseño</a:t>
            </a:r>
            <a:endParaRPr lang="x-none" dirty="0">
              <a:latin typeface="Arial" panose="020B0604020202020204" pitchFamily="34" charset="0"/>
              <a:cs typeface="Arial" panose="020B0604020202020204" pitchFamily="34" charset="0"/>
            </a:endParaRPr>
          </a:p>
          <a:p>
            <a:pPr marL="449263" indent="-449263">
              <a:lnSpc>
                <a:spcPct val="150000"/>
              </a:lnSpc>
            </a:pPr>
            <a:r>
              <a:rPr lang="es-MX" dirty="0">
                <a:latin typeface="Arial" panose="020B0604020202020204" pitchFamily="34" charset="0"/>
                <a:cs typeface="Arial" panose="020B0604020202020204" pitchFamily="34" charset="0"/>
              </a:rPr>
              <a:t>IX.	Producción y Contexto del Diseño </a:t>
            </a:r>
            <a:endParaRPr lang="x-none"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E72F7C2D-F4A2-46C8-9863-5123DF0E478C}"/>
              </a:ext>
            </a:extLst>
          </p:cNvPr>
          <p:cNvSpPr txBox="1"/>
          <p:nvPr/>
        </p:nvSpPr>
        <p:spPr>
          <a:xfrm>
            <a:off x="1203887" y="3771900"/>
            <a:ext cx="2133600" cy="646331"/>
          </a:xfrm>
          <a:prstGeom prst="rect">
            <a:avLst/>
          </a:prstGeom>
          <a:noFill/>
        </p:spPr>
        <p:txBody>
          <a:bodyPr wrap="square" rtlCol="0">
            <a:spAutoFit/>
          </a:bodyPr>
          <a:lstStyle/>
          <a:p>
            <a:pPr algn="r"/>
            <a:r>
              <a:rPr lang="es-MX" dirty="0">
                <a:latin typeface="Arial" panose="020B0604020202020204" pitchFamily="34" charset="0"/>
                <a:cs typeface="Arial" panose="020B0604020202020204" pitchFamily="34" charset="0"/>
              </a:rPr>
              <a:t>Una por cada área de conocimiento:</a:t>
            </a:r>
            <a:endParaRPr lang="x-none" dirty="0">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41F6A523-2776-45CF-A75D-0B5902D6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531" y="178993"/>
            <a:ext cx="3678021" cy="334800"/>
          </a:xfrm>
          <a:prstGeom prst="rect">
            <a:avLst/>
          </a:prstGeom>
        </p:spPr>
      </p:pic>
      <p:sp>
        <p:nvSpPr>
          <p:cNvPr id="19" name="Rectángulo redondeado 18"/>
          <p:cNvSpPr/>
          <p:nvPr/>
        </p:nvSpPr>
        <p:spPr>
          <a:xfrm>
            <a:off x="62292" y="6407532"/>
            <a:ext cx="783087" cy="203172"/>
          </a:xfrm>
          <a:prstGeom prst="roundRect">
            <a:avLst/>
          </a:prstGeom>
          <a:solidFill>
            <a:srgbClr val="A4C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Imagen 19">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0" y="6438140"/>
            <a:ext cx="742950" cy="152400"/>
          </a:xfrm>
          <a:prstGeom prst="rect">
            <a:avLst/>
          </a:prstGeom>
        </p:spPr>
      </p:pic>
    </p:spTree>
    <p:extLst>
      <p:ext uri="{BB962C8B-B14F-4D97-AF65-F5344CB8AC3E}">
        <p14:creationId xmlns:p14="http://schemas.microsoft.com/office/powerpoint/2010/main" val="302205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Personalizado 4">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000000"/>
      </a:hlink>
      <a:folHlink>
        <a:srgbClr val="775F55"/>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5670</TotalTime>
  <Words>2284</Words>
  <Application>Microsoft Office PowerPoint</Application>
  <PresentationFormat>Panorámica</PresentationFormat>
  <Paragraphs>560</Paragraphs>
  <Slides>88</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88</vt:i4>
      </vt:variant>
    </vt:vector>
  </HeadingPairs>
  <TitlesOfParts>
    <vt:vector size="99" baseType="lpstr">
      <vt:lpstr>Arial</vt:lpstr>
      <vt:lpstr>Calibri</vt:lpstr>
      <vt:lpstr>Eras Demi ITC</vt:lpstr>
      <vt:lpstr>Eras Medium ITC</vt:lpstr>
      <vt:lpstr>Trebuchet MS</vt:lpstr>
      <vt:lpstr>Univers Condensed</vt:lpstr>
      <vt:lpstr>Verdana</vt:lpstr>
      <vt:lpstr>Wingdings</vt:lpstr>
      <vt:lpstr>Wingdings 3</vt:lpstr>
      <vt:lpstr>Faceta</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Antonio Eliseo Cortes Rodriguez</dc:creator>
  <cp:lastModifiedBy>Jorge Martin Ordaz Ortiz</cp:lastModifiedBy>
  <cp:revision>684</cp:revision>
  <cp:lastPrinted>2018-03-16T20:38:57Z</cp:lastPrinted>
  <dcterms:created xsi:type="dcterms:W3CDTF">2017-12-07T17:00:21Z</dcterms:created>
  <dcterms:modified xsi:type="dcterms:W3CDTF">2018-03-23T21:01:42Z</dcterms:modified>
</cp:coreProperties>
</file>